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64" r:id="rId3"/>
    <p:sldId id="257" r:id="rId4"/>
    <p:sldId id="258" r:id="rId5"/>
    <p:sldId id="259" r:id="rId6"/>
    <p:sldId id="260" r:id="rId7"/>
    <p:sldId id="261" r:id="rId8"/>
    <p:sldId id="262" r:id="rId9"/>
    <p:sldId id="263"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629" autoAdjust="0"/>
    <p:restoredTop sz="94660"/>
  </p:normalViewPr>
  <p:slideViewPr>
    <p:cSldViewPr>
      <p:cViewPr varScale="1">
        <p:scale>
          <a:sx n="74" d="100"/>
          <a:sy n="74" d="100"/>
        </p:scale>
        <p:origin x="1362" y="-426"/>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Ref idx="1001">
        <a:schemeClr val="bg2"/>
      </p:bgRef>
    </p:bg>
    <p:spTree>
      <p:nvGrpSpPr>
        <p:cNvPr id="1" name=""/>
        <p:cNvGrpSpPr/>
        <p:nvPr/>
      </p:nvGrpSpPr>
      <p:grpSpPr>
        <a:xfrm>
          <a:off x="0" y="0"/>
          <a:ext cx="0" cy="0"/>
          <a:chOff x="0" y="0"/>
          <a:chExt cx="0" cy="0"/>
        </a:xfrm>
      </p:grpSpPr>
      <p:sp>
        <p:nvSpPr>
          <p:cNvPr id="7" name="矩形 6"/>
          <p:cNvSpPr/>
          <p:nvPr/>
        </p:nvSpPr>
        <p:spPr bwMode="white">
          <a:xfrm>
            <a:off x="0" y="5971032"/>
            <a:ext cx="9144000" cy="88696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矩形 9"/>
          <p:cNvSpPr/>
          <p:nvPr/>
        </p:nvSpPr>
        <p:spPr>
          <a:xfrm>
            <a:off x="-9144" y="6053328"/>
            <a:ext cx="2249424" cy="71323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矩形 10"/>
          <p:cNvSpPr/>
          <p:nvPr/>
        </p:nvSpPr>
        <p:spPr>
          <a:xfrm>
            <a:off x="2359152" y="6044184"/>
            <a:ext cx="6784848" cy="71323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标题 7"/>
          <p:cNvSpPr>
            <a:spLocks noGrp="1"/>
          </p:cNvSpPr>
          <p:nvPr>
            <p:ph type="ctrTitle"/>
          </p:nvPr>
        </p:nvSpPr>
        <p:spPr>
          <a:xfrm>
            <a:off x="2362200" y="4038600"/>
            <a:ext cx="6477000" cy="1828800"/>
          </a:xfrm>
        </p:spPr>
        <p:txBody>
          <a:bodyPr anchor="b"/>
          <a:lstStyle>
            <a:lvl1pPr>
              <a:defRPr cap="all" baseline="0"/>
            </a:lvl1pPr>
          </a:lstStyle>
          <a:p>
            <a:r>
              <a:rPr kumimoji="0" lang="zh-CN" altLang="en-US" smtClean="0"/>
              <a:t>单击此处编辑母版标题样式</a:t>
            </a:r>
            <a:endParaRPr kumimoji="0" lang="en-US"/>
          </a:p>
        </p:txBody>
      </p:sp>
      <p:sp>
        <p:nvSpPr>
          <p:cNvPr id="9" name="副标题 8"/>
          <p:cNvSpPr>
            <a:spLocks noGrp="1"/>
          </p:cNvSpPr>
          <p:nvPr>
            <p:ph type="subTitle" idx="1"/>
          </p:nvPr>
        </p:nvSpPr>
        <p:spPr>
          <a:xfrm>
            <a:off x="2362200" y="6050037"/>
            <a:ext cx="6705600" cy="685800"/>
          </a:xfrm>
        </p:spPr>
        <p:txBody>
          <a:bodyPr anchor="ctr">
            <a:normAutofit/>
          </a:bodyPr>
          <a:lstStyle>
            <a:lvl1pPr marL="0" indent="0" algn="l">
              <a:buNone/>
              <a:defRPr sz="2600">
                <a:solidFill>
                  <a:srgbClr val="FFFFFF"/>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zh-CN" altLang="en-US" smtClean="0"/>
              <a:t>单击此处编辑母版副标题样式</a:t>
            </a:r>
            <a:endParaRPr kumimoji="0" lang="en-US"/>
          </a:p>
        </p:txBody>
      </p:sp>
      <p:sp>
        <p:nvSpPr>
          <p:cNvPr id="28" name="日期占位符 27"/>
          <p:cNvSpPr>
            <a:spLocks noGrp="1"/>
          </p:cNvSpPr>
          <p:nvPr>
            <p:ph type="dt" sz="half" idx="10"/>
          </p:nvPr>
        </p:nvSpPr>
        <p:spPr>
          <a:xfrm>
            <a:off x="76200" y="6068699"/>
            <a:ext cx="2057400" cy="685800"/>
          </a:xfrm>
        </p:spPr>
        <p:txBody>
          <a:bodyPr>
            <a:noAutofit/>
          </a:bodyPr>
          <a:lstStyle>
            <a:lvl1pPr algn="ctr">
              <a:defRPr sz="2000">
                <a:solidFill>
                  <a:srgbClr val="FFFFFF"/>
                </a:solidFill>
              </a:defRPr>
            </a:lvl1pPr>
          </a:lstStyle>
          <a:p>
            <a:fld id="{530820CF-B880-4189-942D-D702A7CBA730}" type="datetimeFigureOut">
              <a:rPr lang="zh-CN" altLang="en-US" smtClean="0"/>
              <a:t>2015/3/12</a:t>
            </a:fld>
            <a:endParaRPr lang="zh-CN" altLang="en-US"/>
          </a:p>
        </p:txBody>
      </p:sp>
      <p:sp>
        <p:nvSpPr>
          <p:cNvPr id="17" name="页脚占位符 16"/>
          <p:cNvSpPr>
            <a:spLocks noGrp="1"/>
          </p:cNvSpPr>
          <p:nvPr>
            <p:ph type="ftr" sz="quarter" idx="11"/>
          </p:nvPr>
        </p:nvSpPr>
        <p:spPr>
          <a:xfrm>
            <a:off x="2085393" y="236538"/>
            <a:ext cx="5867400" cy="365125"/>
          </a:xfrm>
        </p:spPr>
        <p:txBody>
          <a:bodyPr/>
          <a:lstStyle>
            <a:lvl1pPr algn="r">
              <a:defRPr>
                <a:solidFill>
                  <a:schemeClr val="tx2"/>
                </a:solidFill>
              </a:defRPr>
            </a:lvl1pPr>
          </a:lstStyle>
          <a:p>
            <a:endParaRPr lang="zh-CN" altLang="en-US"/>
          </a:p>
        </p:txBody>
      </p:sp>
      <p:sp>
        <p:nvSpPr>
          <p:cNvPr id="29" name="灯片编号占位符 28"/>
          <p:cNvSpPr>
            <a:spLocks noGrp="1"/>
          </p:cNvSpPr>
          <p:nvPr>
            <p:ph type="sldNum" sz="quarter" idx="12"/>
          </p:nvPr>
        </p:nvSpPr>
        <p:spPr>
          <a:xfrm>
            <a:off x="8001000" y="228600"/>
            <a:ext cx="838200" cy="381000"/>
          </a:xfrm>
        </p:spPr>
        <p:txBody>
          <a:bodyPr/>
          <a:lstStyle>
            <a:lvl1pPr>
              <a:defRPr>
                <a:solidFill>
                  <a:schemeClr val="tx2"/>
                </a:solidFill>
              </a:defRPr>
            </a:lvl1pPr>
          </a:lstStyle>
          <a:p>
            <a:fld id="{0C913308-F349-4B6D-A68A-DD1791B4A57B}" type="slidenum">
              <a:rPr lang="zh-CN" altLang="en-US" smtClean="0"/>
              <a:t>‹#›</a:t>
            </a:fld>
            <a:endParaRPr lang="zh-CN" altLang="en-US"/>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0" lang="zh-CN" altLang="en-US" smtClean="0"/>
              <a:t>单击此处编辑母版标题样式</a:t>
            </a:r>
            <a:endParaRPr kumimoji="0" lang="en-US"/>
          </a:p>
        </p:txBody>
      </p:sp>
      <p:sp>
        <p:nvSpPr>
          <p:cNvPr id="3" name="竖排文字占位符 2"/>
          <p:cNvSpPr>
            <a:spLocks noGrp="1"/>
          </p:cNvSpPr>
          <p:nvPr>
            <p:ph type="body" orient="vert" idx="1"/>
          </p:nvPr>
        </p:nvSpPr>
        <p:spPr/>
        <p:txBody>
          <a:bodyPr vert="eaVer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t>2015/3/12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垂直排列标题与文本">
    <p:bg>
      <p:bgRef idx="1001">
        <a:schemeClr val="bg1"/>
      </p:bgRef>
    </p:bg>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53200" y="609600"/>
            <a:ext cx="2057400" cy="5516563"/>
          </a:xfrm>
        </p:spPr>
        <p:txBody>
          <a:bodyPr vert="eaVert"/>
          <a:lstStyle/>
          <a:p>
            <a:r>
              <a:rPr kumimoji="0" lang="zh-CN" altLang="en-US" smtClean="0"/>
              <a:t>单击此处编辑母版标题样式</a:t>
            </a:r>
            <a:endParaRPr kumimoji="0" lang="en-US"/>
          </a:p>
        </p:txBody>
      </p:sp>
      <p:sp>
        <p:nvSpPr>
          <p:cNvPr id="3" name="竖排文字占位符 2"/>
          <p:cNvSpPr>
            <a:spLocks noGrp="1"/>
          </p:cNvSpPr>
          <p:nvPr>
            <p:ph type="body" orient="vert" idx="1"/>
          </p:nvPr>
        </p:nvSpPr>
        <p:spPr>
          <a:xfrm>
            <a:off x="457200" y="609600"/>
            <a:ext cx="5562600" cy="5516564"/>
          </a:xfrm>
        </p:spPr>
        <p:txBody>
          <a:bodyPr vert="eaVer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日期占位符 3"/>
          <p:cNvSpPr>
            <a:spLocks noGrp="1"/>
          </p:cNvSpPr>
          <p:nvPr>
            <p:ph type="dt" sz="half" idx="10"/>
          </p:nvPr>
        </p:nvSpPr>
        <p:spPr>
          <a:xfrm>
            <a:off x="6553200" y="6248402"/>
            <a:ext cx="2209800" cy="365125"/>
          </a:xfrm>
        </p:spPr>
        <p:txBody>
          <a:bodyPr/>
          <a:lstStyle/>
          <a:p>
            <a:fld id="{530820CF-B880-4189-942D-D702A7CBA730}" type="datetimeFigureOut">
              <a:rPr lang="zh-CN" altLang="en-US" smtClean="0"/>
              <a:t>2015/3/12</a:t>
            </a:fld>
            <a:endParaRPr lang="zh-CN" altLang="en-US"/>
          </a:p>
        </p:txBody>
      </p:sp>
      <p:sp>
        <p:nvSpPr>
          <p:cNvPr id="5" name="页脚占位符 4"/>
          <p:cNvSpPr>
            <a:spLocks noGrp="1"/>
          </p:cNvSpPr>
          <p:nvPr>
            <p:ph type="ftr" sz="quarter" idx="11"/>
          </p:nvPr>
        </p:nvSpPr>
        <p:spPr>
          <a:xfrm>
            <a:off x="457201" y="6248207"/>
            <a:ext cx="5573483" cy="365125"/>
          </a:xfrm>
        </p:spPr>
        <p:txBody>
          <a:bodyPr/>
          <a:lstStyle/>
          <a:p>
            <a:endParaRPr lang="zh-CN" altLang="en-US"/>
          </a:p>
        </p:txBody>
      </p:sp>
      <p:sp>
        <p:nvSpPr>
          <p:cNvPr id="7" name="矩形 6"/>
          <p:cNvSpPr/>
          <p:nvPr/>
        </p:nvSpPr>
        <p:spPr bwMode="white">
          <a:xfrm>
            <a:off x="6096318" y="0"/>
            <a:ext cx="320040" cy="6858000"/>
          </a:xfrm>
          <a:prstGeom prst="rect">
            <a:avLst/>
          </a:prstGeom>
          <a:solidFill>
            <a:srgbClr val="FFFFFF"/>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8" name="矩形 7"/>
          <p:cNvSpPr/>
          <p:nvPr/>
        </p:nvSpPr>
        <p:spPr>
          <a:xfrm>
            <a:off x="6142038" y="609600"/>
            <a:ext cx="228600" cy="6248400"/>
          </a:xfrm>
          <a:prstGeom prst="rect">
            <a:avLst/>
          </a:prstGeom>
          <a:solidFill>
            <a:schemeClr val="accent1"/>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9" name="矩形 8"/>
          <p:cNvSpPr/>
          <p:nvPr/>
        </p:nvSpPr>
        <p:spPr>
          <a:xfrm>
            <a:off x="6142038" y="0"/>
            <a:ext cx="228600" cy="533400"/>
          </a:xfrm>
          <a:prstGeom prst="rect">
            <a:avLst/>
          </a:prstGeom>
          <a:solidFill>
            <a:schemeClr val="accent2"/>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6" name="灯片编号占位符 5"/>
          <p:cNvSpPr>
            <a:spLocks noGrp="1"/>
          </p:cNvSpPr>
          <p:nvPr>
            <p:ph type="sldNum" sz="quarter" idx="12"/>
          </p:nvPr>
        </p:nvSpPr>
        <p:spPr>
          <a:xfrm rot="5400000">
            <a:off x="5989638" y="144462"/>
            <a:ext cx="533400" cy="244476"/>
          </a:xfrm>
        </p:spPr>
        <p:txBody>
          <a:bodyPr/>
          <a:lstStyle/>
          <a:p>
            <a:fld id="{0C913308-F349-4B6D-A68A-DD1791B4A57B}" type="slidenum">
              <a:rPr lang="zh-CN" altLang="en-US" smtClean="0"/>
              <a:t>‹#›</a:t>
            </a:fld>
            <a:endParaRPr lang="zh-CN" altLang="en-US"/>
          </a:p>
        </p:txBody>
      </p:sp>
    </p:spTree>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12648" y="228600"/>
            <a:ext cx="8153400" cy="990600"/>
          </a:xfrm>
        </p:spPr>
        <p:txBody>
          <a:bodyPr/>
          <a:lstStyle/>
          <a:p>
            <a:r>
              <a:rPr kumimoji="0" lang="zh-CN" altLang="en-US" smtClean="0"/>
              <a:t>单击此处编辑母版标题样式</a:t>
            </a:r>
            <a:endParaRPr kumimoji="0" 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t>2015/3/12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lvl1pPr>
              <a:defRPr>
                <a:solidFill>
                  <a:srgbClr val="FFFFFF"/>
                </a:solidFill>
              </a:defRPr>
            </a:lvl1pPr>
          </a:lstStyle>
          <a:p>
            <a:fld id="{0C913308-F349-4B6D-A68A-DD1791B4A57B}" type="slidenum">
              <a:rPr lang="zh-CN" altLang="en-US" smtClean="0"/>
              <a:t>‹#›</a:t>
            </a:fld>
            <a:endParaRPr lang="zh-CN" altLang="en-US"/>
          </a:p>
        </p:txBody>
      </p:sp>
      <p:sp>
        <p:nvSpPr>
          <p:cNvPr id="8" name="内容占位符 7"/>
          <p:cNvSpPr>
            <a:spLocks noGrp="1"/>
          </p:cNvSpPr>
          <p:nvPr>
            <p:ph sz="quarter" idx="1"/>
          </p:nvPr>
        </p:nvSpPr>
        <p:spPr>
          <a:xfrm>
            <a:off x="612648" y="1600200"/>
            <a:ext cx="8153400" cy="4495800"/>
          </a:xfrm>
        </p:spPr>
        <p:txBody>
          <a:body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bg>
      <p:bgRef idx="1003">
        <a:schemeClr val="bg1"/>
      </p:bgRef>
    </p:bg>
    <p:spTree>
      <p:nvGrpSpPr>
        <p:cNvPr id="1" name=""/>
        <p:cNvGrpSpPr/>
        <p:nvPr/>
      </p:nvGrpSpPr>
      <p:grpSpPr>
        <a:xfrm>
          <a:off x="0" y="0"/>
          <a:ext cx="0" cy="0"/>
          <a:chOff x="0" y="0"/>
          <a:chExt cx="0" cy="0"/>
        </a:xfrm>
      </p:grpSpPr>
      <p:sp>
        <p:nvSpPr>
          <p:cNvPr id="3" name="文本占位符 2"/>
          <p:cNvSpPr>
            <a:spLocks noGrp="1"/>
          </p:cNvSpPr>
          <p:nvPr>
            <p:ph type="body" idx="1"/>
          </p:nvPr>
        </p:nvSpPr>
        <p:spPr>
          <a:xfrm>
            <a:off x="1371600" y="2743200"/>
            <a:ext cx="7123113" cy="1673225"/>
          </a:xfrm>
        </p:spPr>
        <p:txBody>
          <a:bodyPr anchor="t"/>
          <a:lstStyle>
            <a:lvl1pPr marL="0" indent="0">
              <a:buNone/>
              <a:defRPr sz="280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zh-CN" altLang="en-US" smtClean="0"/>
              <a:t>单击此处编辑母版文本样式</a:t>
            </a:r>
          </a:p>
        </p:txBody>
      </p:sp>
      <p:sp>
        <p:nvSpPr>
          <p:cNvPr id="7" name="矩形 6"/>
          <p:cNvSpPr/>
          <p:nvPr/>
        </p:nvSpPr>
        <p:spPr bwMode="white">
          <a:xfrm>
            <a:off x="0" y="1524000"/>
            <a:ext cx="9144000" cy="114300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矩形 7"/>
          <p:cNvSpPr/>
          <p:nvPr/>
        </p:nvSpPr>
        <p:spPr>
          <a:xfrm>
            <a:off x="0" y="1600200"/>
            <a:ext cx="1295400" cy="990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矩形 8"/>
          <p:cNvSpPr/>
          <p:nvPr/>
        </p:nvSpPr>
        <p:spPr>
          <a:xfrm>
            <a:off x="1371600" y="1600200"/>
            <a:ext cx="7772400" cy="990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标题 1"/>
          <p:cNvSpPr>
            <a:spLocks noGrp="1"/>
          </p:cNvSpPr>
          <p:nvPr>
            <p:ph type="title"/>
          </p:nvPr>
        </p:nvSpPr>
        <p:spPr>
          <a:xfrm>
            <a:off x="1371600" y="1600200"/>
            <a:ext cx="7620000" cy="990600"/>
          </a:xfrm>
        </p:spPr>
        <p:txBody>
          <a:bodyPr/>
          <a:lstStyle>
            <a:lvl1pPr algn="l">
              <a:buNone/>
              <a:defRPr sz="4400" b="0" cap="none">
                <a:solidFill>
                  <a:srgbClr val="FFFFFF"/>
                </a:solidFill>
              </a:defRPr>
            </a:lvl1pPr>
          </a:lstStyle>
          <a:p>
            <a:r>
              <a:rPr kumimoji="0" lang="zh-CN" altLang="en-US" smtClean="0"/>
              <a:t>单击此处编辑母版标题样式</a:t>
            </a:r>
            <a:endParaRPr kumimoji="0" lang="en-US"/>
          </a:p>
        </p:txBody>
      </p:sp>
      <p:sp>
        <p:nvSpPr>
          <p:cNvPr id="12" name="日期占位符 11"/>
          <p:cNvSpPr>
            <a:spLocks noGrp="1"/>
          </p:cNvSpPr>
          <p:nvPr>
            <p:ph type="dt" sz="half" idx="10"/>
          </p:nvPr>
        </p:nvSpPr>
        <p:spPr/>
        <p:txBody>
          <a:bodyPr/>
          <a:lstStyle/>
          <a:p>
            <a:fld id="{530820CF-B880-4189-942D-D702A7CBA730}" type="datetimeFigureOut">
              <a:rPr lang="zh-CN" altLang="en-US" smtClean="0"/>
              <a:t>2015/3/12</a:t>
            </a:fld>
            <a:endParaRPr lang="zh-CN" altLang="en-US"/>
          </a:p>
        </p:txBody>
      </p:sp>
      <p:sp>
        <p:nvSpPr>
          <p:cNvPr id="13" name="灯片编号占位符 12"/>
          <p:cNvSpPr>
            <a:spLocks noGrp="1"/>
          </p:cNvSpPr>
          <p:nvPr>
            <p:ph type="sldNum" sz="quarter" idx="11"/>
          </p:nvPr>
        </p:nvSpPr>
        <p:spPr>
          <a:xfrm>
            <a:off x="0" y="1752600"/>
            <a:ext cx="1295400" cy="701676"/>
          </a:xfrm>
        </p:spPr>
        <p:txBody>
          <a:bodyPr>
            <a:noAutofit/>
          </a:bodyPr>
          <a:lstStyle>
            <a:lvl1pPr>
              <a:defRPr sz="2400">
                <a:solidFill>
                  <a:srgbClr val="FFFFFF"/>
                </a:solidFill>
              </a:defRPr>
            </a:lvl1pPr>
          </a:lstStyle>
          <a:p>
            <a:fld id="{0C913308-F349-4B6D-A68A-DD1791B4A57B}" type="slidenum">
              <a:rPr lang="zh-CN" altLang="en-US" smtClean="0"/>
              <a:t>‹#›</a:t>
            </a:fld>
            <a:endParaRPr lang="zh-CN" altLang="en-US"/>
          </a:p>
        </p:txBody>
      </p:sp>
      <p:sp>
        <p:nvSpPr>
          <p:cNvPr id="14" name="页脚占位符 13"/>
          <p:cNvSpPr>
            <a:spLocks noGrp="1"/>
          </p:cNvSpPr>
          <p:nvPr>
            <p:ph type="ftr" sz="quarter" idx="12"/>
          </p:nvPr>
        </p:nvSpPr>
        <p:spPr/>
        <p:txBody>
          <a:bodyPr/>
          <a:lstStyle/>
          <a:p>
            <a:endParaRPr lang="zh-CN" altLang="en-US"/>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0" lang="zh-CN" altLang="en-US" smtClean="0"/>
              <a:t>单击此处编辑母版标题样式</a:t>
            </a:r>
            <a:endParaRPr kumimoji="0" lang="en-US"/>
          </a:p>
        </p:txBody>
      </p:sp>
      <p:sp>
        <p:nvSpPr>
          <p:cNvPr id="9" name="内容占位符 8"/>
          <p:cNvSpPr>
            <a:spLocks noGrp="1"/>
          </p:cNvSpPr>
          <p:nvPr>
            <p:ph sz="quarter" idx="1"/>
          </p:nvPr>
        </p:nvSpPr>
        <p:spPr>
          <a:xfrm>
            <a:off x="609600" y="1589567"/>
            <a:ext cx="3886200" cy="4572000"/>
          </a:xfrm>
        </p:spPr>
        <p:txBody>
          <a:body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11" name="内容占位符 10"/>
          <p:cNvSpPr>
            <a:spLocks noGrp="1"/>
          </p:cNvSpPr>
          <p:nvPr>
            <p:ph sz="quarter" idx="2"/>
          </p:nvPr>
        </p:nvSpPr>
        <p:spPr>
          <a:xfrm>
            <a:off x="4844901" y="1589567"/>
            <a:ext cx="3886200" cy="4572000"/>
          </a:xfrm>
        </p:spPr>
        <p:txBody>
          <a:body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8" name="日期占位符 7"/>
          <p:cNvSpPr>
            <a:spLocks noGrp="1"/>
          </p:cNvSpPr>
          <p:nvPr>
            <p:ph type="dt" sz="half" idx="15"/>
          </p:nvPr>
        </p:nvSpPr>
        <p:spPr/>
        <p:txBody>
          <a:bodyPr rtlCol="0"/>
          <a:lstStyle/>
          <a:p>
            <a:fld id="{530820CF-B880-4189-942D-D702A7CBA730}" type="datetimeFigureOut">
              <a:rPr lang="zh-CN" altLang="en-US" smtClean="0"/>
              <a:t>2015/3/12</a:t>
            </a:fld>
            <a:endParaRPr lang="zh-CN" altLang="en-US"/>
          </a:p>
        </p:txBody>
      </p:sp>
      <p:sp>
        <p:nvSpPr>
          <p:cNvPr id="10" name="灯片编号占位符 9"/>
          <p:cNvSpPr>
            <a:spLocks noGrp="1"/>
          </p:cNvSpPr>
          <p:nvPr>
            <p:ph type="sldNum" sz="quarter" idx="16"/>
          </p:nvPr>
        </p:nvSpPr>
        <p:spPr/>
        <p:txBody>
          <a:bodyPr rtlCol="0"/>
          <a:lstStyle/>
          <a:p>
            <a:fld id="{0C913308-F349-4B6D-A68A-DD1791B4A57B}" type="slidenum">
              <a:rPr lang="zh-CN" altLang="en-US" smtClean="0"/>
              <a:t>‹#›</a:t>
            </a:fld>
            <a:endParaRPr lang="zh-CN" altLang="en-US"/>
          </a:p>
        </p:txBody>
      </p:sp>
      <p:sp>
        <p:nvSpPr>
          <p:cNvPr id="12" name="页脚占位符 11"/>
          <p:cNvSpPr>
            <a:spLocks noGrp="1"/>
          </p:cNvSpPr>
          <p:nvPr>
            <p:ph type="ftr" sz="quarter" idx="17"/>
          </p:nvPr>
        </p:nvSpPr>
        <p:spPr/>
        <p:txBody>
          <a:bodyPr rtlCol="0"/>
          <a:lstStyle/>
          <a:p>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533400" y="273050"/>
            <a:ext cx="8153400" cy="869950"/>
          </a:xfrm>
        </p:spPr>
        <p:txBody>
          <a:bodyPr anchor="ctr"/>
          <a:lstStyle>
            <a:lvl1pPr>
              <a:defRPr/>
            </a:lvl1pPr>
          </a:lstStyle>
          <a:p>
            <a:r>
              <a:rPr kumimoji="0" lang="zh-CN" altLang="en-US" smtClean="0"/>
              <a:t>单击此处编辑母版标题样式</a:t>
            </a:r>
            <a:endParaRPr kumimoji="0" lang="en-US"/>
          </a:p>
        </p:txBody>
      </p:sp>
      <p:sp>
        <p:nvSpPr>
          <p:cNvPr id="11" name="内容占位符 10"/>
          <p:cNvSpPr>
            <a:spLocks noGrp="1"/>
          </p:cNvSpPr>
          <p:nvPr>
            <p:ph sz="quarter" idx="2"/>
          </p:nvPr>
        </p:nvSpPr>
        <p:spPr>
          <a:xfrm>
            <a:off x="609600" y="2438400"/>
            <a:ext cx="3886200" cy="3581400"/>
          </a:xfrm>
        </p:spPr>
        <p:txBody>
          <a:body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13" name="内容占位符 12"/>
          <p:cNvSpPr>
            <a:spLocks noGrp="1"/>
          </p:cNvSpPr>
          <p:nvPr>
            <p:ph sz="quarter" idx="4"/>
          </p:nvPr>
        </p:nvSpPr>
        <p:spPr>
          <a:xfrm>
            <a:off x="4800600" y="2438400"/>
            <a:ext cx="3886200" cy="3581400"/>
          </a:xfrm>
        </p:spPr>
        <p:txBody>
          <a:body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10" name="日期占位符 9"/>
          <p:cNvSpPr>
            <a:spLocks noGrp="1"/>
          </p:cNvSpPr>
          <p:nvPr>
            <p:ph type="dt" sz="half" idx="15"/>
          </p:nvPr>
        </p:nvSpPr>
        <p:spPr/>
        <p:txBody>
          <a:bodyPr rtlCol="0"/>
          <a:lstStyle/>
          <a:p>
            <a:fld id="{530820CF-B880-4189-942D-D702A7CBA730}" type="datetimeFigureOut">
              <a:rPr lang="zh-CN" altLang="en-US" smtClean="0"/>
              <a:t>2015/3/12</a:t>
            </a:fld>
            <a:endParaRPr lang="zh-CN" altLang="en-US"/>
          </a:p>
        </p:txBody>
      </p:sp>
      <p:sp>
        <p:nvSpPr>
          <p:cNvPr id="12" name="灯片编号占位符 11"/>
          <p:cNvSpPr>
            <a:spLocks noGrp="1"/>
          </p:cNvSpPr>
          <p:nvPr>
            <p:ph type="sldNum" sz="quarter" idx="16"/>
          </p:nvPr>
        </p:nvSpPr>
        <p:spPr/>
        <p:txBody>
          <a:bodyPr rtlCol="0"/>
          <a:lstStyle/>
          <a:p>
            <a:fld id="{0C913308-F349-4B6D-A68A-DD1791B4A57B}" type="slidenum">
              <a:rPr lang="zh-CN" altLang="en-US" smtClean="0"/>
              <a:t>‹#›</a:t>
            </a:fld>
            <a:endParaRPr lang="zh-CN" altLang="en-US"/>
          </a:p>
        </p:txBody>
      </p:sp>
      <p:sp>
        <p:nvSpPr>
          <p:cNvPr id="14" name="页脚占位符 13"/>
          <p:cNvSpPr>
            <a:spLocks noGrp="1"/>
          </p:cNvSpPr>
          <p:nvPr>
            <p:ph type="ftr" sz="quarter" idx="17"/>
          </p:nvPr>
        </p:nvSpPr>
        <p:spPr/>
        <p:txBody>
          <a:bodyPr rtlCol="0"/>
          <a:lstStyle/>
          <a:p>
            <a:endParaRPr lang="zh-CN" altLang="en-US"/>
          </a:p>
        </p:txBody>
      </p:sp>
      <p:sp>
        <p:nvSpPr>
          <p:cNvPr id="16" name="文本占位符 15"/>
          <p:cNvSpPr>
            <a:spLocks noGrp="1"/>
          </p:cNvSpPr>
          <p:nvPr>
            <p:ph type="body" sz="quarter" idx="1"/>
          </p:nvPr>
        </p:nvSpPr>
        <p:spPr>
          <a:xfrm>
            <a:off x="609600" y="1752600"/>
            <a:ext cx="3886200" cy="640080"/>
          </a:xfrm>
          <a:solidFill>
            <a:schemeClr val="accent2"/>
          </a:solidFill>
        </p:spPr>
        <p:txBody>
          <a:bodyPr rtlCol="0" anchor="ctr"/>
          <a:lstStyle>
            <a:lvl1pPr marL="0" indent="0">
              <a:buFontTx/>
              <a:buNone/>
              <a:defRPr sz="2000" b="1">
                <a:solidFill>
                  <a:srgbClr val="FFFFFF"/>
                </a:solidFill>
              </a:defRPr>
            </a:lvl1pPr>
          </a:lstStyle>
          <a:p>
            <a:pPr lvl="0" eaLnBrk="1" latinLnBrk="0" hangingPunct="1"/>
            <a:r>
              <a:rPr kumimoji="0" lang="zh-CN" altLang="en-US" smtClean="0"/>
              <a:t>单击此处编辑母版文本样式</a:t>
            </a:r>
          </a:p>
        </p:txBody>
      </p:sp>
      <p:sp>
        <p:nvSpPr>
          <p:cNvPr id="15" name="文本占位符 14"/>
          <p:cNvSpPr>
            <a:spLocks noGrp="1"/>
          </p:cNvSpPr>
          <p:nvPr>
            <p:ph type="body" sz="quarter" idx="3"/>
          </p:nvPr>
        </p:nvSpPr>
        <p:spPr>
          <a:xfrm>
            <a:off x="4800600" y="1752600"/>
            <a:ext cx="3886200" cy="640080"/>
          </a:xfrm>
          <a:solidFill>
            <a:schemeClr val="accent4"/>
          </a:solidFill>
        </p:spPr>
        <p:txBody>
          <a:bodyPr rtlCol="0" anchor="ctr"/>
          <a:lstStyle>
            <a:lvl1pPr marL="0" indent="0">
              <a:buFontTx/>
              <a:buNone/>
              <a:defRPr sz="2000" b="1">
                <a:solidFill>
                  <a:srgbClr val="FFFFFF"/>
                </a:solidFill>
              </a:defRPr>
            </a:lvl1pPr>
          </a:lstStyle>
          <a:p>
            <a:pPr lvl="0" eaLnBrk="1" latinLnBrk="0" hangingPunct="1"/>
            <a:r>
              <a:rPr kumimoji="0" lang="zh-CN" altLang="en-US" smtClean="0"/>
              <a:t>单击此处编辑母版文本样式</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0" lang="zh-CN" altLang="en-US" smtClean="0"/>
              <a:t>单击此处编辑母版标题样式</a:t>
            </a:r>
            <a:endParaRPr kumimoji="0" lang="en-US"/>
          </a:p>
        </p:txBody>
      </p:sp>
      <p:sp>
        <p:nvSpPr>
          <p:cNvPr id="3" name="日期占位符 2"/>
          <p:cNvSpPr>
            <a:spLocks noGrp="1"/>
          </p:cNvSpPr>
          <p:nvPr>
            <p:ph type="dt" sz="half" idx="10"/>
          </p:nvPr>
        </p:nvSpPr>
        <p:spPr/>
        <p:txBody>
          <a:bodyPr/>
          <a:lstStyle/>
          <a:p>
            <a:fld id="{530820CF-B880-4189-942D-D702A7CBA730}" type="datetimeFigureOut">
              <a:rPr lang="zh-CN" altLang="en-US" smtClean="0"/>
              <a:t>2015/3/12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lvl1pPr>
              <a:defRPr>
                <a:solidFill>
                  <a:srgbClr val="FFFFFF"/>
                </a:solidFill>
              </a:defRPr>
            </a:lvl1pPr>
          </a:lstStyle>
          <a:p>
            <a:fld id="{0C913308-F349-4B6D-A68A-DD1791B4A57B}"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2015/3/12</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a:xfrm>
            <a:off x="0" y="6248400"/>
            <a:ext cx="533400" cy="381000"/>
          </a:xfrm>
        </p:spPr>
        <p:txBody>
          <a:bodyPr/>
          <a:lstStyle>
            <a:lvl1pPr>
              <a:defRPr>
                <a:solidFill>
                  <a:schemeClr val="tx2"/>
                </a:solidFill>
              </a:defRPr>
            </a:lvl1pPr>
          </a:lstStyle>
          <a:p>
            <a:fld id="{0C913308-F349-4B6D-A68A-DD1791B4A57B}"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8077200" cy="869950"/>
          </a:xfrm>
        </p:spPr>
        <p:txBody>
          <a:bodyPr anchor="ctr"/>
          <a:lstStyle>
            <a:lvl1pPr algn="l">
              <a:buNone/>
              <a:defRPr sz="4400" b="0"/>
            </a:lvl1pPr>
          </a:lstStyle>
          <a:p>
            <a:r>
              <a:rPr kumimoji="0" lang="zh-CN" altLang="en-US" smtClean="0"/>
              <a:t>单击此处编辑母版标题样式</a:t>
            </a:r>
            <a:endParaRPr kumimoji="0" 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t>2015/3/12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lvl1pPr>
              <a:defRPr>
                <a:solidFill>
                  <a:srgbClr val="FFFFFF"/>
                </a:solidFill>
              </a:defRPr>
            </a:lvl1pPr>
          </a:lstStyle>
          <a:p>
            <a:fld id="{0C913308-F349-4B6D-A68A-DD1791B4A57B}" type="slidenum">
              <a:rPr lang="zh-CN" altLang="en-US" smtClean="0"/>
              <a:t>‹#›</a:t>
            </a:fld>
            <a:endParaRPr lang="zh-CN" altLang="en-US"/>
          </a:p>
        </p:txBody>
      </p:sp>
      <p:sp>
        <p:nvSpPr>
          <p:cNvPr id="3" name="文本占位符 2"/>
          <p:cNvSpPr>
            <a:spLocks noGrp="1"/>
          </p:cNvSpPr>
          <p:nvPr>
            <p:ph type="body" idx="2"/>
          </p:nvPr>
        </p:nvSpPr>
        <p:spPr>
          <a:xfrm>
            <a:off x="609600" y="1752600"/>
            <a:ext cx="1600200" cy="4343400"/>
          </a:xfrm>
          <a:ln w="50800" cap="sq" cmpd="dbl" algn="ctr">
            <a:solidFill>
              <a:schemeClr val="accent2"/>
            </a:solidFill>
            <a:prstDash val="solid"/>
            <a:miter lim="800000"/>
          </a:ln>
          <a:effectLst/>
        </p:spPr>
        <p:style>
          <a:lnRef idx="3">
            <a:schemeClr val="lt1"/>
          </a:lnRef>
          <a:fillRef idx="1">
            <a:schemeClr val="accent2"/>
          </a:fillRef>
          <a:effectRef idx="1">
            <a:schemeClr val="accent2"/>
          </a:effectRef>
          <a:fontRef idx="minor">
            <a:schemeClr val="lt1"/>
          </a:fontRef>
        </p:style>
        <p:txBody>
          <a:bodyPr lIns="137160" tIns="182880" rIns="137160" bIns="91440"/>
          <a:lstStyle>
            <a:lvl1pPr marL="0" indent="0">
              <a:spcAft>
                <a:spcPts val="1000"/>
              </a:spcAft>
              <a:buNone/>
              <a:defRPr sz="1800"/>
            </a:lvl1pPr>
            <a:lvl2pPr>
              <a:buNone/>
              <a:defRPr sz="1200"/>
            </a:lvl2pPr>
            <a:lvl3pPr>
              <a:buNone/>
              <a:defRPr sz="1000"/>
            </a:lvl3pPr>
            <a:lvl4pPr>
              <a:buNone/>
              <a:defRPr sz="900"/>
            </a:lvl4pPr>
            <a:lvl5pPr>
              <a:buNone/>
              <a:defRPr sz="900"/>
            </a:lvl5pPr>
          </a:lstStyle>
          <a:p>
            <a:pPr lvl="0" eaLnBrk="1" latinLnBrk="0" hangingPunct="1"/>
            <a:r>
              <a:rPr kumimoji="0" lang="zh-CN" altLang="en-US" smtClean="0"/>
              <a:t>单击此处编辑母版文本样式</a:t>
            </a:r>
          </a:p>
        </p:txBody>
      </p:sp>
      <p:sp>
        <p:nvSpPr>
          <p:cNvPr id="9" name="内容占位符 8"/>
          <p:cNvSpPr>
            <a:spLocks noGrp="1"/>
          </p:cNvSpPr>
          <p:nvPr>
            <p:ph sz="quarter" idx="1"/>
          </p:nvPr>
        </p:nvSpPr>
        <p:spPr>
          <a:xfrm>
            <a:off x="2362200" y="1752600"/>
            <a:ext cx="6400800" cy="4419600"/>
          </a:xfrm>
        </p:spPr>
        <p:txBody>
          <a:body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bg>
      <p:bgRef idx="1003">
        <a:schemeClr val="bg2"/>
      </p:bgRef>
    </p:bg>
    <p:spTree>
      <p:nvGrpSpPr>
        <p:cNvPr id="1" name=""/>
        <p:cNvGrpSpPr/>
        <p:nvPr/>
      </p:nvGrpSpPr>
      <p:grpSpPr>
        <a:xfrm>
          <a:off x="0" y="0"/>
          <a:ext cx="0" cy="0"/>
          <a:chOff x="0" y="0"/>
          <a:chExt cx="0" cy="0"/>
        </a:xfrm>
      </p:grpSpPr>
      <p:sp>
        <p:nvSpPr>
          <p:cNvPr id="4" name="文本占位符 3"/>
          <p:cNvSpPr>
            <a:spLocks noGrp="1"/>
          </p:cNvSpPr>
          <p:nvPr>
            <p:ph type="body" sz="half" idx="2"/>
          </p:nvPr>
        </p:nvSpPr>
        <p:spPr>
          <a:xfrm>
            <a:off x="1600200" y="5486400"/>
            <a:ext cx="7315200" cy="685800"/>
          </a:xfrm>
        </p:spPr>
        <p:txBody>
          <a:bodyPr/>
          <a:lstStyle>
            <a:lvl1pPr marL="0" indent="0">
              <a:buFontTx/>
              <a:buNone/>
              <a:defRPr sz="1700"/>
            </a:lvl1pPr>
            <a:lvl2pPr>
              <a:buFontTx/>
              <a:buNone/>
              <a:defRPr sz="1200"/>
            </a:lvl2pPr>
            <a:lvl3pPr>
              <a:buFontTx/>
              <a:buNone/>
              <a:defRPr sz="1000"/>
            </a:lvl3pPr>
            <a:lvl4pPr>
              <a:buFontTx/>
              <a:buNone/>
              <a:defRPr sz="900"/>
            </a:lvl4pPr>
            <a:lvl5pPr>
              <a:buFontTx/>
              <a:buNone/>
              <a:defRPr sz="900"/>
            </a:lvl5pPr>
          </a:lstStyle>
          <a:p>
            <a:pPr lvl="0" eaLnBrk="1" latinLnBrk="0" hangingPunct="1"/>
            <a:r>
              <a:rPr kumimoji="0" lang="zh-CN" altLang="en-US" smtClean="0"/>
              <a:t>单击此处编辑母版文本样式</a:t>
            </a:r>
          </a:p>
        </p:txBody>
      </p:sp>
      <p:sp>
        <p:nvSpPr>
          <p:cNvPr id="8" name="矩形 7"/>
          <p:cNvSpPr/>
          <p:nvPr/>
        </p:nvSpPr>
        <p:spPr bwMode="white">
          <a:xfrm>
            <a:off x="-9144" y="4572000"/>
            <a:ext cx="9144000" cy="88696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矩形 8"/>
          <p:cNvSpPr/>
          <p:nvPr/>
        </p:nvSpPr>
        <p:spPr>
          <a:xfrm>
            <a:off x="-9144" y="4663440"/>
            <a:ext cx="1463040" cy="71323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矩形 9"/>
          <p:cNvSpPr/>
          <p:nvPr/>
        </p:nvSpPr>
        <p:spPr>
          <a:xfrm>
            <a:off x="1545336" y="4654296"/>
            <a:ext cx="7598664" cy="71323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标题 1"/>
          <p:cNvSpPr>
            <a:spLocks noGrp="1"/>
          </p:cNvSpPr>
          <p:nvPr>
            <p:ph type="title"/>
          </p:nvPr>
        </p:nvSpPr>
        <p:spPr>
          <a:xfrm>
            <a:off x="1600200" y="4648200"/>
            <a:ext cx="7315200" cy="685800"/>
          </a:xfrm>
        </p:spPr>
        <p:txBody>
          <a:bodyPr anchor="ctr"/>
          <a:lstStyle>
            <a:lvl1pPr algn="l">
              <a:buNone/>
              <a:defRPr sz="2800" b="0">
                <a:solidFill>
                  <a:srgbClr val="FFFFFF"/>
                </a:solidFill>
              </a:defRPr>
            </a:lvl1pPr>
          </a:lstStyle>
          <a:p>
            <a:r>
              <a:rPr kumimoji="0" lang="zh-CN" altLang="en-US" smtClean="0"/>
              <a:t>单击此处编辑母版标题样式</a:t>
            </a:r>
            <a:endParaRPr kumimoji="0" lang="en-US"/>
          </a:p>
        </p:txBody>
      </p:sp>
      <p:sp>
        <p:nvSpPr>
          <p:cNvPr id="11" name="矩形 10"/>
          <p:cNvSpPr/>
          <p:nvPr/>
        </p:nvSpPr>
        <p:spPr bwMode="white">
          <a:xfrm>
            <a:off x="1447800" y="0"/>
            <a:ext cx="100584" cy="6867144"/>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日期占位符 11"/>
          <p:cNvSpPr>
            <a:spLocks noGrp="1"/>
          </p:cNvSpPr>
          <p:nvPr>
            <p:ph type="dt" sz="half" idx="10"/>
          </p:nvPr>
        </p:nvSpPr>
        <p:spPr>
          <a:xfrm>
            <a:off x="6248400" y="6248400"/>
            <a:ext cx="2667000" cy="365125"/>
          </a:xfrm>
        </p:spPr>
        <p:txBody>
          <a:bodyPr rtlCol="0"/>
          <a:lstStyle/>
          <a:p>
            <a:fld id="{530820CF-B880-4189-942D-D702A7CBA730}" type="datetimeFigureOut">
              <a:rPr lang="zh-CN" altLang="en-US" smtClean="0"/>
              <a:t>2015/3/12</a:t>
            </a:fld>
            <a:endParaRPr lang="zh-CN" altLang="en-US"/>
          </a:p>
        </p:txBody>
      </p:sp>
      <p:sp>
        <p:nvSpPr>
          <p:cNvPr id="13" name="灯片编号占位符 12"/>
          <p:cNvSpPr>
            <a:spLocks noGrp="1"/>
          </p:cNvSpPr>
          <p:nvPr>
            <p:ph type="sldNum" sz="quarter" idx="11"/>
          </p:nvPr>
        </p:nvSpPr>
        <p:spPr>
          <a:xfrm>
            <a:off x="0" y="4667249"/>
            <a:ext cx="1447800" cy="663578"/>
          </a:xfrm>
        </p:spPr>
        <p:txBody>
          <a:bodyPr rtlCol="0"/>
          <a:lstStyle>
            <a:lvl1pPr>
              <a:defRPr sz="2800"/>
            </a:lvl1pPr>
          </a:lstStyle>
          <a:p>
            <a:fld id="{0C913308-F349-4B6D-A68A-DD1791B4A57B}" type="slidenum">
              <a:rPr lang="zh-CN" altLang="en-US" smtClean="0"/>
              <a:t>‹#›</a:t>
            </a:fld>
            <a:endParaRPr lang="zh-CN" altLang="en-US"/>
          </a:p>
        </p:txBody>
      </p:sp>
      <p:sp>
        <p:nvSpPr>
          <p:cNvPr id="14" name="页脚占位符 13"/>
          <p:cNvSpPr>
            <a:spLocks noGrp="1"/>
          </p:cNvSpPr>
          <p:nvPr>
            <p:ph type="ftr" sz="quarter" idx="12"/>
          </p:nvPr>
        </p:nvSpPr>
        <p:spPr>
          <a:xfrm>
            <a:off x="1600200" y="6248206"/>
            <a:ext cx="4572000" cy="365125"/>
          </a:xfrm>
        </p:spPr>
        <p:txBody>
          <a:bodyPr rtlCol="0"/>
          <a:lstStyle/>
          <a:p>
            <a:endParaRPr lang="zh-CN" altLang="en-US"/>
          </a:p>
        </p:txBody>
      </p:sp>
      <p:sp>
        <p:nvSpPr>
          <p:cNvPr id="3" name="图片占位符 2"/>
          <p:cNvSpPr>
            <a:spLocks noGrp="1"/>
          </p:cNvSpPr>
          <p:nvPr>
            <p:ph type="pic" idx="1"/>
          </p:nvPr>
        </p:nvSpPr>
        <p:spPr>
          <a:xfrm>
            <a:off x="1560576" y="0"/>
            <a:ext cx="7583424" cy="4568952"/>
          </a:xfrm>
          <a:solidFill>
            <a:schemeClr val="accent1">
              <a:tint val="40000"/>
            </a:schemeClr>
          </a:solidFill>
          <a:ln>
            <a:noFill/>
          </a:ln>
        </p:spPr>
        <p:txBody>
          <a:bodyPr/>
          <a:lstStyle>
            <a:lvl1pPr marL="0" indent="0">
              <a:buNone/>
              <a:defRPr sz="3200"/>
            </a:lvl1pPr>
          </a:lstStyle>
          <a:p>
            <a:r>
              <a:rPr kumimoji="0" lang="zh-CN" altLang="en-US" smtClean="0"/>
              <a:t>单击图标添加图片</a:t>
            </a:r>
            <a:endParaRPr kumimoji="0" lang="en-US" dirty="0"/>
          </a:p>
        </p:txBody>
      </p:sp>
    </p:spTree>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标题占位符 21"/>
          <p:cNvSpPr>
            <a:spLocks noGrp="1"/>
          </p:cNvSpPr>
          <p:nvPr>
            <p:ph type="title"/>
          </p:nvPr>
        </p:nvSpPr>
        <p:spPr>
          <a:xfrm>
            <a:off x="609600" y="228600"/>
            <a:ext cx="8153400" cy="990600"/>
          </a:xfrm>
          <a:prstGeom prst="rect">
            <a:avLst/>
          </a:prstGeom>
        </p:spPr>
        <p:txBody>
          <a:bodyPr vert="horz" anchor="ctr">
            <a:normAutofit/>
          </a:bodyPr>
          <a:lstStyle/>
          <a:p>
            <a:r>
              <a:rPr kumimoji="0" lang="zh-CN" altLang="en-US" smtClean="0"/>
              <a:t>单击此处编辑母版标题样式</a:t>
            </a:r>
            <a:endParaRPr kumimoji="0" lang="en-US"/>
          </a:p>
        </p:txBody>
      </p:sp>
      <p:sp>
        <p:nvSpPr>
          <p:cNvPr id="13" name="文本占位符 12"/>
          <p:cNvSpPr>
            <a:spLocks noGrp="1"/>
          </p:cNvSpPr>
          <p:nvPr>
            <p:ph type="body" idx="1"/>
          </p:nvPr>
        </p:nvSpPr>
        <p:spPr>
          <a:xfrm>
            <a:off x="612648" y="1600200"/>
            <a:ext cx="8153400" cy="4526280"/>
          </a:xfrm>
          <a:prstGeom prst="rect">
            <a:avLst/>
          </a:prstGeom>
        </p:spPr>
        <p:txBody>
          <a:bodyPr vert="horz">
            <a:normAutofit/>
          </a:bodyPr>
          <a:lstStyle/>
          <a:p>
            <a:pPr lvl="0" eaLnBrk="1" latinLnBrk="0" hangingPunct="1"/>
            <a:r>
              <a:rPr kumimoji="0" lang="zh-CN" altLang="en-US" smtClean="0"/>
              <a:t>单击此处编辑母版文本样式</a:t>
            </a:r>
          </a:p>
          <a:p>
            <a:pPr lvl="1" eaLnBrk="1" latinLnBrk="0" hangingPunct="1"/>
            <a:r>
              <a:rPr kumimoji="0" lang="zh-CN" altLang="en-US" smtClean="0"/>
              <a:t>第二级</a:t>
            </a:r>
          </a:p>
          <a:p>
            <a:pPr lvl="2" eaLnBrk="1" latinLnBrk="0" hangingPunct="1"/>
            <a:r>
              <a:rPr kumimoji="0" lang="zh-CN" altLang="en-US" smtClean="0"/>
              <a:t>第三级</a:t>
            </a:r>
          </a:p>
          <a:p>
            <a:pPr lvl="3" eaLnBrk="1" latinLnBrk="0" hangingPunct="1"/>
            <a:r>
              <a:rPr kumimoji="0" lang="zh-CN" altLang="en-US" smtClean="0"/>
              <a:t>第四级</a:t>
            </a:r>
          </a:p>
          <a:p>
            <a:pPr lvl="4" eaLnBrk="1" latinLnBrk="0" hangingPunct="1"/>
            <a:r>
              <a:rPr kumimoji="0" lang="zh-CN" altLang="en-US" smtClean="0"/>
              <a:t>第五级</a:t>
            </a:r>
            <a:endParaRPr kumimoji="0" lang="en-US"/>
          </a:p>
        </p:txBody>
      </p:sp>
      <p:sp>
        <p:nvSpPr>
          <p:cNvPr id="14" name="日期占位符 13"/>
          <p:cNvSpPr>
            <a:spLocks noGrp="1"/>
          </p:cNvSpPr>
          <p:nvPr>
            <p:ph type="dt" sz="half" idx="2"/>
          </p:nvPr>
        </p:nvSpPr>
        <p:spPr>
          <a:xfrm>
            <a:off x="6096000" y="6248400"/>
            <a:ext cx="2667000" cy="365125"/>
          </a:xfrm>
          <a:prstGeom prst="rect">
            <a:avLst/>
          </a:prstGeom>
        </p:spPr>
        <p:txBody>
          <a:bodyPr vert="horz" anchor="ctr" anchorCtr="0"/>
          <a:lstStyle>
            <a:lvl1pPr algn="l" eaLnBrk="1" latinLnBrk="0" hangingPunct="1">
              <a:defRPr kumimoji="0" sz="1400">
                <a:solidFill>
                  <a:schemeClr val="tx2"/>
                </a:solidFill>
              </a:defRPr>
            </a:lvl1pPr>
          </a:lstStyle>
          <a:p>
            <a:fld id="{530820CF-B880-4189-942D-D702A7CBA730}" type="datetimeFigureOut">
              <a:rPr lang="zh-CN" altLang="en-US" smtClean="0"/>
              <a:t>2015/3/12</a:t>
            </a:fld>
            <a:endParaRPr lang="zh-CN" altLang="en-US"/>
          </a:p>
        </p:txBody>
      </p:sp>
      <p:sp>
        <p:nvSpPr>
          <p:cNvPr id="3" name="页脚占位符 2"/>
          <p:cNvSpPr>
            <a:spLocks noGrp="1"/>
          </p:cNvSpPr>
          <p:nvPr>
            <p:ph type="ftr" sz="quarter" idx="3"/>
          </p:nvPr>
        </p:nvSpPr>
        <p:spPr>
          <a:xfrm>
            <a:off x="609600" y="6248206"/>
            <a:ext cx="5421083" cy="365125"/>
          </a:xfrm>
          <a:prstGeom prst="rect">
            <a:avLst/>
          </a:prstGeom>
        </p:spPr>
        <p:txBody>
          <a:bodyPr vert="horz" anchor="ctr"/>
          <a:lstStyle>
            <a:lvl1pPr algn="r" eaLnBrk="1" latinLnBrk="0" hangingPunct="1">
              <a:defRPr kumimoji="0" sz="1400">
                <a:solidFill>
                  <a:schemeClr val="tx2"/>
                </a:solidFill>
              </a:defRPr>
            </a:lvl1pPr>
          </a:lstStyle>
          <a:p>
            <a:endParaRPr lang="zh-CN" altLang="en-US"/>
          </a:p>
        </p:txBody>
      </p:sp>
      <p:sp>
        <p:nvSpPr>
          <p:cNvPr id="7" name="矩形 6"/>
          <p:cNvSpPr/>
          <p:nvPr/>
        </p:nvSpPr>
        <p:spPr bwMode="white">
          <a:xfrm>
            <a:off x="0" y="1234440"/>
            <a:ext cx="9144000" cy="32004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矩形 7"/>
          <p:cNvSpPr/>
          <p:nvPr/>
        </p:nvSpPr>
        <p:spPr>
          <a:xfrm>
            <a:off x="0" y="1280160"/>
            <a:ext cx="533400" cy="228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矩形 8"/>
          <p:cNvSpPr/>
          <p:nvPr/>
        </p:nvSpPr>
        <p:spPr>
          <a:xfrm>
            <a:off x="590550" y="1280160"/>
            <a:ext cx="8553450" cy="228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3" name="灯片编号占位符 22"/>
          <p:cNvSpPr>
            <a:spLocks noGrp="1"/>
          </p:cNvSpPr>
          <p:nvPr>
            <p:ph type="sldNum" sz="quarter" idx="4"/>
          </p:nvPr>
        </p:nvSpPr>
        <p:spPr>
          <a:xfrm>
            <a:off x="0" y="1272222"/>
            <a:ext cx="533400" cy="244476"/>
          </a:xfrm>
          <a:prstGeom prst="rect">
            <a:avLst/>
          </a:prstGeom>
        </p:spPr>
        <p:txBody>
          <a:bodyPr vert="horz" anchor="ctr" anchorCtr="0">
            <a:normAutofit/>
          </a:bodyPr>
          <a:lstStyle>
            <a:lvl1pPr algn="ctr" eaLnBrk="1" latinLnBrk="0" hangingPunct="1">
              <a:defRPr kumimoji="0" sz="1400" b="1">
                <a:solidFill>
                  <a:srgbClr val="FFFFFF"/>
                </a:solidFill>
              </a:defRPr>
            </a:lvl1pPr>
          </a:lstStyle>
          <a:p>
            <a:fld id="{0C913308-F349-4B6D-A68A-DD1791B4A57B}"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rtl="0" eaLnBrk="1" latinLnBrk="0" hangingPunct="1">
        <a:spcBef>
          <a:spcPct val="0"/>
        </a:spcBef>
        <a:buNone/>
        <a:defRPr kumimoji="0" sz="4400" kern="1200">
          <a:solidFill>
            <a:schemeClr val="tx2"/>
          </a:solidFill>
          <a:latin typeface="+mj-lt"/>
          <a:ea typeface="+mj-ea"/>
          <a:cs typeface="+mj-cs"/>
        </a:defRPr>
      </a:lvl1pPr>
    </p:titleStyle>
    <p:bodyStyle>
      <a:lvl1pPr marL="320040" indent="-320040" algn="l" rtl="0" eaLnBrk="1" latinLnBrk="0" hangingPunct="1">
        <a:spcBef>
          <a:spcPts val="700"/>
        </a:spcBef>
        <a:buClr>
          <a:schemeClr val="accent2"/>
        </a:buClr>
        <a:buSzPct val="60000"/>
        <a:buFont typeface="Wingdings"/>
        <a:buChar char=""/>
        <a:defRPr kumimoji="0"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kumimoji="0"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kumimoji="0"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kumimoji="0"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kumimoji="0"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467544" y="4038600"/>
            <a:ext cx="8568952" cy="1828800"/>
          </a:xfrm>
        </p:spPr>
        <p:txBody>
          <a:bodyPr>
            <a:normAutofit/>
          </a:bodyPr>
          <a:lstStyle/>
          <a:p>
            <a:r>
              <a:rPr lang="en-US" sz="3600" dirty="0" smtClean="0"/>
              <a:t>Lab 6: Display XY DATA AND Geocoding</a:t>
            </a:r>
            <a:endParaRPr lang="en-US" sz="3600" dirty="0"/>
          </a:p>
        </p:txBody>
      </p:sp>
      <p:sp>
        <p:nvSpPr>
          <p:cNvPr id="3" name="副标题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19999441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Part II: Geocoding</a:t>
            </a:r>
            <a:endParaRPr lang="en-US" dirty="0"/>
          </a:p>
        </p:txBody>
      </p:sp>
      <p:sp>
        <p:nvSpPr>
          <p:cNvPr id="3" name="内容占位符 2"/>
          <p:cNvSpPr>
            <a:spLocks noGrp="1"/>
          </p:cNvSpPr>
          <p:nvPr>
            <p:ph sz="quarter" idx="1"/>
          </p:nvPr>
        </p:nvSpPr>
        <p:spPr/>
        <p:txBody>
          <a:bodyPr/>
          <a:lstStyle/>
          <a:p>
            <a:endParaRPr lang="en-US" dirty="0"/>
          </a:p>
        </p:txBody>
      </p:sp>
      <p:grpSp>
        <p:nvGrpSpPr>
          <p:cNvPr id="4" name="组合 3"/>
          <p:cNvGrpSpPr/>
          <p:nvPr/>
        </p:nvGrpSpPr>
        <p:grpSpPr>
          <a:xfrm>
            <a:off x="1043608" y="1800926"/>
            <a:ext cx="7416824" cy="4596600"/>
            <a:chOff x="1241630" y="2302352"/>
            <a:chExt cx="6786754" cy="3995056"/>
          </a:xfrm>
        </p:grpSpPr>
        <p:sp>
          <p:nvSpPr>
            <p:cNvPr id="5" name="Rectangle 9"/>
            <p:cNvSpPr/>
            <p:nvPr/>
          </p:nvSpPr>
          <p:spPr>
            <a:xfrm>
              <a:off x="1405733" y="2302352"/>
              <a:ext cx="1440160" cy="864096"/>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6" name="TextBox 5"/>
            <p:cNvSpPr txBox="1"/>
            <p:nvPr/>
          </p:nvSpPr>
          <p:spPr>
            <a:xfrm>
              <a:off x="1241630" y="2558059"/>
              <a:ext cx="1800200" cy="384721"/>
            </a:xfrm>
            <a:prstGeom prst="rect">
              <a:avLst/>
            </a:prstGeom>
            <a:noFill/>
          </p:spPr>
          <p:txBody>
            <a:bodyPr wrap="square" rtlCol="0">
              <a:spAutoFit/>
            </a:bodyPr>
            <a:lstStyle/>
            <a:p>
              <a:pPr algn="ctr"/>
              <a:r>
                <a:rPr lang="en-US" sz="1100" b="1" dirty="0" smtClean="0">
                  <a:solidFill>
                    <a:schemeClr val="accent4">
                      <a:lumMod val="10000"/>
                    </a:schemeClr>
                  </a:solidFill>
                  <a:latin typeface="Arial" pitchFamily="34" charset="0"/>
                  <a:cs typeface="Arial" pitchFamily="34" charset="0"/>
                </a:rPr>
                <a:t>Address List</a:t>
              </a:r>
            </a:p>
            <a:p>
              <a:pPr algn="ctr"/>
              <a:r>
                <a:rPr lang="en-US" sz="800" b="1" dirty="0" smtClean="0">
                  <a:solidFill>
                    <a:schemeClr val="accent4">
                      <a:lumMod val="10000"/>
                    </a:schemeClr>
                  </a:solidFill>
                  <a:latin typeface="Arial" pitchFamily="34" charset="0"/>
                  <a:cs typeface="Arial" pitchFamily="34" charset="0"/>
                </a:rPr>
                <a:t>(what we are geocoding)</a:t>
              </a:r>
              <a:endParaRPr lang="en-US" sz="800" b="1" dirty="0">
                <a:solidFill>
                  <a:schemeClr val="accent4">
                    <a:lumMod val="10000"/>
                  </a:schemeClr>
                </a:solidFill>
                <a:latin typeface="Arial" pitchFamily="34" charset="0"/>
                <a:cs typeface="Arial" pitchFamily="34" charset="0"/>
              </a:endParaRPr>
            </a:p>
          </p:txBody>
        </p:sp>
        <p:sp>
          <p:nvSpPr>
            <p:cNvPr id="7" name="TextBox 6"/>
            <p:cNvSpPr txBox="1"/>
            <p:nvPr/>
          </p:nvSpPr>
          <p:spPr>
            <a:xfrm>
              <a:off x="6228184" y="2609190"/>
              <a:ext cx="1800200" cy="261610"/>
            </a:xfrm>
            <a:prstGeom prst="rect">
              <a:avLst/>
            </a:prstGeom>
            <a:noFill/>
          </p:spPr>
          <p:txBody>
            <a:bodyPr wrap="square" rtlCol="0">
              <a:spAutoFit/>
            </a:bodyPr>
            <a:lstStyle/>
            <a:p>
              <a:r>
                <a:rPr lang="en-US" sz="1100" b="1" dirty="0" smtClean="0">
                  <a:solidFill>
                    <a:schemeClr val="accent4">
                      <a:lumMod val="10000"/>
                    </a:schemeClr>
                  </a:solidFill>
                  <a:latin typeface="Arial" pitchFamily="34" charset="0"/>
                  <a:cs typeface="Arial" pitchFamily="34" charset="0"/>
                </a:rPr>
                <a:t>Reference Data</a:t>
              </a:r>
              <a:endParaRPr lang="en-US" sz="1100" b="1" dirty="0">
                <a:solidFill>
                  <a:schemeClr val="accent4">
                    <a:lumMod val="10000"/>
                  </a:schemeClr>
                </a:solidFill>
                <a:latin typeface="Arial" pitchFamily="34" charset="0"/>
                <a:cs typeface="Arial" pitchFamily="34" charset="0"/>
              </a:endParaRPr>
            </a:p>
          </p:txBody>
        </p:sp>
        <p:sp>
          <p:nvSpPr>
            <p:cNvPr id="8" name="TextBox 7"/>
            <p:cNvSpPr txBox="1"/>
            <p:nvPr/>
          </p:nvSpPr>
          <p:spPr>
            <a:xfrm>
              <a:off x="3864239" y="4233733"/>
              <a:ext cx="1584176" cy="261610"/>
            </a:xfrm>
            <a:prstGeom prst="rect">
              <a:avLst/>
            </a:prstGeom>
            <a:noFill/>
          </p:spPr>
          <p:txBody>
            <a:bodyPr wrap="square" rtlCol="0">
              <a:spAutoFit/>
            </a:bodyPr>
            <a:lstStyle/>
            <a:p>
              <a:r>
                <a:rPr lang="en-US" sz="1100" b="1" dirty="0" smtClean="0">
                  <a:solidFill>
                    <a:schemeClr val="accent4">
                      <a:lumMod val="10000"/>
                    </a:schemeClr>
                  </a:solidFill>
                  <a:latin typeface="Arial" pitchFamily="34" charset="0"/>
                  <a:cs typeface="Arial" pitchFamily="34" charset="0"/>
                </a:rPr>
                <a:t>Address Locator</a:t>
              </a:r>
              <a:endParaRPr lang="en-US" sz="1100" b="1" dirty="0">
                <a:solidFill>
                  <a:schemeClr val="accent4">
                    <a:lumMod val="10000"/>
                  </a:schemeClr>
                </a:solidFill>
                <a:latin typeface="Arial" pitchFamily="34" charset="0"/>
                <a:cs typeface="Arial" pitchFamily="34" charset="0"/>
              </a:endParaRPr>
            </a:p>
          </p:txBody>
        </p:sp>
        <p:cxnSp>
          <p:nvCxnSpPr>
            <p:cNvPr id="9" name="Straight Arrow Connector 15"/>
            <p:cNvCxnSpPr>
              <a:stCxn id="5" idx="2"/>
              <a:endCxn id="14" idx="1"/>
            </p:cNvCxnSpPr>
            <p:nvPr/>
          </p:nvCxnSpPr>
          <p:spPr>
            <a:xfrm>
              <a:off x="2125813" y="3166448"/>
              <a:ext cx="1564001" cy="1185445"/>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16"/>
            <p:cNvCxnSpPr>
              <a:stCxn id="16" idx="2"/>
              <a:endCxn id="14" idx="3"/>
            </p:cNvCxnSpPr>
            <p:nvPr/>
          </p:nvCxnSpPr>
          <p:spPr>
            <a:xfrm flipH="1">
              <a:off x="5224007" y="3172043"/>
              <a:ext cx="1575209" cy="117985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3754745" y="5785533"/>
              <a:ext cx="1584176" cy="261610"/>
            </a:xfrm>
            <a:prstGeom prst="rect">
              <a:avLst/>
            </a:prstGeom>
            <a:noFill/>
          </p:spPr>
          <p:txBody>
            <a:bodyPr wrap="square" rtlCol="0">
              <a:spAutoFit/>
            </a:bodyPr>
            <a:lstStyle/>
            <a:p>
              <a:r>
                <a:rPr lang="en-US" sz="1100" b="1" dirty="0" smtClean="0">
                  <a:solidFill>
                    <a:schemeClr val="accent4">
                      <a:lumMod val="10000"/>
                    </a:schemeClr>
                  </a:solidFill>
                  <a:latin typeface="Arial" pitchFamily="34" charset="0"/>
                  <a:cs typeface="Arial" pitchFamily="34" charset="0"/>
                </a:rPr>
                <a:t>Geocoded Points</a:t>
              </a:r>
              <a:endParaRPr lang="en-US" sz="1100" b="1" dirty="0">
                <a:solidFill>
                  <a:schemeClr val="accent4">
                    <a:lumMod val="10000"/>
                  </a:schemeClr>
                </a:solidFill>
                <a:latin typeface="Arial" pitchFamily="34" charset="0"/>
                <a:cs typeface="Arial" pitchFamily="34" charset="0"/>
              </a:endParaRPr>
            </a:p>
          </p:txBody>
        </p:sp>
        <p:cxnSp>
          <p:nvCxnSpPr>
            <p:cNvPr id="12" name="Straight Arrow Connector 19"/>
            <p:cNvCxnSpPr>
              <a:stCxn id="14" idx="2"/>
              <a:endCxn id="15" idx="0"/>
            </p:cNvCxnSpPr>
            <p:nvPr/>
          </p:nvCxnSpPr>
          <p:spPr>
            <a:xfrm>
              <a:off x="4456911" y="4824943"/>
              <a:ext cx="7877" cy="730681"/>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20"/>
            <p:cNvCxnSpPr>
              <a:stCxn id="5" idx="2"/>
              <a:endCxn id="15" idx="1"/>
            </p:cNvCxnSpPr>
            <p:nvPr/>
          </p:nvCxnSpPr>
          <p:spPr>
            <a:xfrm>
              <a:off x="2125813" y="3166448"/>
              <a:ext cx="1600195" cy="2760068"/>
            </a:xfrm>
            <a:prstGeom prst="straightConnector1">
              <a:avLst/>
            </a:prstGeom>
            <a:ln w="38100">
              <a:solidFill>
                <a:schemeClr val="tx2">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14" name="Rectangle 22"/>
            <p:cNvSpPr/>
            <p:nvPr/>
          </p:nvSpPr>
          <p:spPr>
            <a:xfrm>
              <a:off x="3689814" y="3878842"/>
              <a:ext cx="1534193" cy="946101"/>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15" name="Rectangle 23"/>
            <p:cNvSpPr/>
            <p:nvPr/>
          </p:nvSpPr>
          <p:spPr>
            <a:xfrm>
              <a:off x="3726008" y="5555624"/>
              <a:ext cx="1477559" cy="741784"/>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16" name="Rectangle 24"/>
            <p:cNvSpPr/>
            <p:nvPr/>
          </p:nvSpPr>
          <p:spPr>
            <a:xfrm>
              <a:off x="6074104" y="2328797"/>
              <a:ext cx="1450224" cy="843246"/>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grpSp>
    </p:spTree>
    <p:extLst>
      <p:ext uri="{BB962C8B-B14F-4D97-AF65-F5344CB8AC3E}">
        <p14:creationId xmlns:p14="http://schemas.microsoft.com/office/powerpoint/2010/main" val="17104896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67544" y="3244334"/>
            <a:ext cx="3270767" cy="400110"/>
          </a:xfrm>
          <a:prstGeom prst="rect">
            <a:avLst/>
          </a:prstGeom>
        </p:spPr>
        <p:txBody>
          <a:bodyPr wrap="none">
            <a:spAutoFit/>
          </a:bodyPr>
          <a:lstStyle/>
          <a:p>
            <a:r>
              <a:rPr lang="en-US" sz="2000" dirty="0">
                <a:solidFill>
                  <a:schemeClr val="accent4">
                    <a:lumMod val="10000"/>
                  </a:schemeClr>
                </a:solidFill>
              </a:rPr>
              <a:t>We begin with an address list.</a:t>
            </a:r>
          </a:p>
        </p:txBody>
      </p:sp>
      <p:pic>
        <p:nvPicPr>
          <p:cNvPr id="5"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84086" y="276150"/>
            <a:ext cx="4130896" cy="63364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07267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43514" y="188640"/>
            <a:ext cx="6606480" cy="4093428"/>
          </a:xfrm>
          <a:prstGeom prst="rect">
            <a:avLst/>
          </a:prstGeom>
        </p:spPr>
        <p:txBody>
          <a:bodyPr wrap="square">
            <a:spAutoFit/>
          </a:bodyPr>
          <a:lstStyle/>
          <a:p>
            <a:r>
              <a:rPr lang="en-US" sz="2000" dirty="0">
                <a:solidFill>
                  <a:schemeClr val="accent4">
                    <a:lumMod val="10000"/>
                  </a:schemeClr>
                </a:solidFill>
              </a:rPr>
              <a:t>We now need reference data in which to locate the addresses.</a:t>
            </a:r>
          </a:p>
          <a:p>
            <a:r>
              <a:rPr lang="en-US" sz="2000" dirty="0">
                <a:solidFill>
                  <a:schemeClr val="accent4">
                    <a:lumMod val="10000"/>
                  </a:schemeClr>
                </a:solidFill>
              </a:rPr>
              <a:t>A typical reference data is a </a:t>
            </a:r>
            <a:r>
              <a:rPr lang="en-US" sz="2000" b="1" dirty="0">
                <a:solidFill>
                  <a:schemeClr val="accent4">
                    <a:lumMod val="10000"/>
                  </a:schemeClr>
                </a:solidFill>
              </a:rPr>
              <a:t>streets </a:t>
            </a:r>
            <a:r>
              <a:rPr lang="en-US" sz="2000" b="1" dirty="0" err="1">
                <a:solidFill>
                  <a:schemeClr val="accent4">
                    <a:lumMod val="10000"/>
                  </a:schemeClr>
                </a:solidFill>
              </a:rPr>
              <a:t>shapefile</a:t>
            </a:r>
            <a:r>
              <a:rPr lang="en-US" sz="2000" dirty="0">
                <a:solidFill>
                  <a:schemeClr val="accent4">
                    <a:lumMod val="10000"/>
                  </a:schemeClr>
                </a:solidFill>
              </a:rPr>
              <a:t>.</a:t>
            </a:r>
          </a:p>
          <a:p>
            <a:r>
              <a:rPr lang="en-US" sz="2000" dirty="0">
                <a:solidFill>
                  <a:schemeClr val="accent4">
                    <a:lumMod val="10000"/>
                  </a:schemeClr>
                </a:solidFill>
              </a:rPr>
              <a:t>Many streets </a:t>
            </a:r>
            <a:r>
              <a:rPr lang="en-US" sz="2000" dirty="0" err="1">
                <a:solidFill>
                  <a:schemeClr val="accent4">
                    <a:lumMod val="10000"/>
                  </a:schemeClr>
                </a:solidFill>
              </a:rPr>
              <a:t>shapefiles</a:t>
            </a:r>
            <a:r>
              <a:rPr lang="en-US" sz="2000" dirty="0">
                <a:solidFill>
                  <a:schemeClr val="accent4">
                    <a:lumMod val="10000"/>
                  </a:schemeClr>
                </a:solidFill>
              </a:rPr>
              <a:t> contain such information as;</a:t>
            </a:r>
          </a:p>
          <a:p>
            <a:r>
              <a:rPr lang="en-US" sz="2000" dirty="0">
                <a:solidFill>
                  <a:schemeClr val="accent4">
                    <a:lumMod val="10000"/>
                  </a:schemeClr>
                </a:solidFill>
              </a:rPr>
              <a:t>	</a:t>
            </a:r>
            <a:r>
              <a:rPr lang="en-US" sz="2000" b="1" dirty="0">
                <a:solidFill>
                  <a:schemeClr val="accent4">
                    <a:lumMod val="10000"/>
                  </a:schemeClr>
                </a:solidFill>
              </a:rPr>
              <a:t>Street Names</a:t>
            </a:r>
          </a:p>
          <a:p>
            <a:r>
              <a:rPr lang="en-US" sz="2000" b="1" dirty="0">
                <a:solidFill>
                  <a:schemeClr val="accent4">
                    <a:lumMod val="10000"/>
                  </a:schemeClr>
                </a:solidFill>
              </a:rPr>
              <a:t>	The </a:t>
            </a:r>
            <a:r>
              <a:rPr lang="en-US" sz="2000" b="1" i="1" dirty="0">
                <a:solidFill>
                  <a:schemeClr val="accent4">
                    <a:lumMod val="10000"/>
                  </a:schemeClr>
                </a:solidFill>
              </a:rPr>
              <a:t>arrangement</a:t>
            </a:r>
            <a:r>
              <a:rPr lang="en-US" sz="2000" b="1" dirty="0">
                <a:solidFill>
                  <a:schemeClr val="accent4">
                    <a:lumMod val="10000"/>
                  </a:schemeClr>
                </a:solidFill>
              </a:rPr>
              <a:t> of addresses on the streets</a:t>
            </a:r>
          </a:p>
          <a:p>
            <a:r>
              <a:rPr lang="en-US" sz="2000" dirty="0">
                <a:solidFill>
                  <a:schemeClr val="accent4">
                    <a:lumMod val="10000"/>
                  </a:schemeClr>
                </a:solidFill>
              </a:rPr>
              <a:t>e.g. </a:t>
            </a:r>
            <a:r>
              <a:rPr lang="en-US" sz="2000" i="1" dirty="0">
                <a:solidFill>
                  <a:schemeClr val="accent4">
                    <a:lumMod val="10000"/>
                  </a:schemeClr>
                </a:solidFill>
              </a:rPr>
              <a:t>Dual Range </a:t>
            </a:r>
            <a:r>
              <a:rPr lang="en-US" sz="2000" dirty="0">
                <a:solidFill>
                  <a:schemeClr val="accent4">
                    <a:lumMod val="10000"/>
                  </a:schemeClr>
                </a:solidFill>
              </a:rPr>
              <a:t>is one type of arrangement;</a:t>
            </a:r>
          </a:p>
          <a:p>
            <a:r>
              <a:rPr lang="en-US" sz="2000" dirty="0">
                <a:solidFill>
                  <a:schemeClr val="accent4">
                    <a:lumMod val="10000"/>
                  </a:schemeClr>
                </a:solidFill>
              </a:rPr>
              <a:t>In Dual Range, one side of the street has odd-numbered addresses</a:t>
            </a:r>
          </a:p>
          <a:p>
            <a:r>
              <a:rPr lang="en-US" sz="2000" dirty="0">
                <a:solidFill>
                  <a:schemeClr val="accent4">
                    <a:lumMod val="10000"/>
                  </a:schemeClr>
                </a:solidFill>
              </a:rPr>
              <a:t>and the other side of the street has even-numbered addresses.</a:t>
            </a:r>
          </a:p>
          <a:p>
            <a:r>
              <a:rPr lang="en-US" sz="2000" dirty="0">
                <a:solidFill>
                  <a:schemeClr val="accent4">
                    <a:lumMod val="10000"/>
                  </a:schemeClr>
                </a:solidFill>
              </a:rPr>
              <a:t>On each side of the street, the address is represented by a range.</a:t>
            </a:r>
          </a:p>
          <a:p>
            <a:r>
              <a:rPr lang="en-US" sz="2000" dirty="0">
                <a:solidFill>
                  <a:schemeClr val="accent4">
                    <a:lumMod val="10000"/>
                  </a:schemeClr>
                </a:solidFill>
              </a:rPr>
              <a:t>e.g. 738 - 778 Piedmont Ave on the even side of the street.</a:t>
            </a:r>
          </a:p>
          <a:p>
            <a:r>
              <a:rPr lang="en-US" sz="2000" dirty="0">
                <a:solidFill>
                  <a:schemeClr val="accent4">
                    <a:lumMod val="10000"/>
                  </a:schemeClr>
                </a:solidFill>
              </a:rPr>
              <a:t>      739 - 779 Piedmont Ave on the odd side.</a:t>
            </a:r>
          </a:p>
        </p:txBody>
      </p:sp>
      <p:pic>
        <p:nvPicPr>
          <p:cNvPr id="3"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39606" t="12114" r="25419" b="5443"/>
          <a:stretch/>
        </p:blipFill>
        <p:spPr bwMode="auto">
          <a:xfrm>
            <a:off x="6732240" y="548680"/>
            <a:ext cx="2232248" cy="31633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31000"/>
          <a:stretch/>
        </p:blipFill>
        <p:spPr bwMode="auto">
          <a:xfrm>
            <a:off x="683568" y="4509120"/>
            <a:ext cx="7776864" cy="196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071076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82529" y="174080"/>
            <a:ext cx="8568952" cy="1015663"/>
          </a:xfrm>
          <a:prstGeom prst="rect">
            <a:avLst/>
          </a:prstGeom>
        </p:spPr>
        <p:txBody>
          <a:bodyPr wrap="square">
            <a:spAutoFit/>
          </a:bodyPr>
          <a:lstStyle/>
          <a:p>
            <a:r>
              <a:rPr lang="en-US" sz="2000" dirty="0">
                <a:solidFill>
                  <a:schemeClr val="accent4">
                    <a:lumMod val="10000"/>
                  </a:schemeClr>
                </a:solidFill>
              </a:rPr>
              <a:t>We need to identify an </a:t>
            </a:r>
            <a:r>
              <a:rPr lang="en-US" sz="2000" b="1" dirty="0">
                <a:solidFill>
                  <a:schemeClr val="accent4">
                    <a:lumMod val="10000"/>
                  </a:schemeClr>
                </a:solidFill>
              </a:rPr>
              <a:t>address locator </a:t>
            </a:r>
            <a:r>
              <a:rPr lang="en-US" sz="2000" i="1" dirty="0">
                <a:solidFill>
                  <a:schemeClr val="accent4">
                    <a:lumMod val="10000"/>
                  </a:schemeClr>
                </a:solidFill>
              </a:rPr>
              <a:t>style</a:t>
            </a:r>
            <a:r>
              <a:rPr lang="en-US" sz="2000" dirty="0">
                <a:solidFill>
                  <a:schemeClr val="accent4">
                    <a:lumMod val="10000"/>
                  </a:schemeClr>
                </a:solidFill>
              </a:rPr>
              <a:t>, such as Dual Range.  We must be sure that this style is </a:t>
            </a:r>
            <a:r>
              <a:rPr lang="en-US" sz="2000" u="sng" dirty="0">
                <a:solidFill>
                  <a:schemeClr val="accent4">
                    <a:lumMod val="10000"/>
                  </a:schemeClr>
                </a:solidFill>
              </a:rPr>
              <a:t>compatible with </a:t>
            </a:r>
            <a:r>
              <a:rPr lang="en-US" sz="2000" dirty="0">
                <a:solidFill>
                  <a:schemeClr val="accent4">
                    <a:lumMod val="10000"/>
                  </a:schemeClr>
                </a:solidFill>
              </a:rPr>
              <a:t>the arrangement style of the </a:t>
            </a:r>
            <a:r>
              <a:rPr lang="en-US" sz="2000" b="1" dirty="0">
                <a:solidFill>
                  <a:schemeClr val="accent4">
                    <a:lumMod val="10000"/>
                  </a:schemeClr>
                </a:solidFill>
              </a:rPr>
              <a:t>reference data</a:t>
            </a:r>
            <a:r>
              <a:rPr lang="en-US" sz="2000" dirty="0">
                <a:solidFill>
                  <a:schemeClr val="accent4">
                    <a:lumMod val="10000"/>
                  </a:schemeClr>
                </a:solidFill>
              </a:rPr>
              <a:t>.</a:t>
            </a:r>
          </a:p>
          <a:p>
            <a:r>
              <a:rPr lang="en-US" sz="2000" i="1" dirty="0">
                <a:solidFill>
                  <a:schemeClr val="accent4">
                    <a:lumMod val="10000"/>
                  </a:schemeClr>
                </a:solidFill>
              </a:rPr>
              <a:t>In practice, creating the Address Locator is the first step.</a:t>
            </a:r>
          </a:p>
        </p:txBody>
      </p:sp>
      <p:pic>
        <p:nvPicPr>
          <p:cNvPr id="3"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6946" t="34087" r="63645" b="42150"/>
          <a:stretch/>
        </p:blipFill>
        <p:spPr bwMode="auto">
          <a:xfrm>
            <a:off x="1979712" y="1572145"/>
            <a:ext cx="4968552" cy="36570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矩形 3"/>
          <p:cNvSpPr/>
          <p:nvPr/>
        </p:nvSpPr>
        <p:spPr>
          <a:xfrm>
            <a:off x="282528" y="5540744"/>
            <a:ext cx="8568953" cy="1015663"/>
          </a:xfrm>
          <a:prstGeom prst="rect">
            <a:avLst/>
          </a:prstGeom>
        </p:spPr>
        <p:txBody>
          <a:bodyPr wrap="square">
            <a:spAutoFit/>
          </a:bodyPr>
          <a:lstStyle/>
          <a:p>
            <a:r>
              <a:rPr lang="en-US" sz="2000" dirty="0">
                <a:solidFill>
                  <a:schemeClr val="accent4">
                    <a:lumMod val="10000"/>
                  </a:schemeClr>
                </a:solidFill>
              </a:rPr>
              <a:t>742 Piedmont Ave would be located on the right side of the street between 738 and 778, but closer to 738.  Given this input address, a reference data, and an address locator, we are now able to plot it’s location.</a:t>
            </a:r>
          </a:p>
        </p:txBody>
      </p:sp>
    </p:spTree>
    <p:extLst>
      <p:ext uri="{BB962C8B-B14F-4D97-AF65-F5344CB8AC3E}">
        <p14:creationId xmlns:p14="http://schemas.microsoft.com/office/powerpoint/2010/main" val="12212065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82381" y="204609"/>
            <a:ext cx="5020413" cy="400110"/>
          </a:xfrm>
          <a:prstGeom prst="rect">
            <a:avLst/>
          </a:prstGeom>
        </p:spPr>
        <p:txBody>
          <a:bodyPr wrap="none">
            <a:spAutoFit/>
          </a:bodyPr>
          <a:lstStyle/>
          <a:p>
            <a:r>
              <a:rPr lang="en-US" altLang="ko-KR" sz="2000" dirty="0">
                <a:solidFill>
                  <a:schemeClr val="accent4">
                    <a:lumMod val="10000"/>
                  </a:schemeClr>
                </a:solidFill>
              </a:rPr>
              <a:t>Open </a:t>
            </a:r>
            <a:r>
              <a:rPr lang="en-US" altLang="ko-KR" sz="2000" dirty="0" err="1">
                <a:solidFill>
                  <a:schemeClr val="accent4">
                    <a:lumMod val="10000"/>
                  </a:schemeClr>
                </a:solidFill>
              </a:rPr>
              <a:t>ArcCatalog</a:t>
            </a:r>
            <a:r>
              <a:rPr lang="en-US" altLang="ko-KR" sz="2000" dirty="0">
                <a:solidFill>
                  <a:schemeClr val="accent4">
                    <a:lumMod val="10000"/>
                  </a:schemeClr>
                </a:solidFill>
              </a:rPr>
              <a:t>, connect to your data folder. </a:t>
            </a:r>
            <a:endParaRPr lang="ko-KR" altLang="en-US" sz="2000" dirty="0">
              <a:solidFill>
                <a:schemeClr val="accent4">
                  <a:lumMod val="10000"/>
                </a:schemeClr>
              </a:solidFill>
              <a:latin typeface="Times New Roman" pitchFamily="18" charset="0"/>
            </a:endParaRPr>
          </a:p>
        </p:txBody>
      </p:sp>
      <p:pic>
        <p:nvPicPr>
          <p:cNvPr id="3" name="Picture 6"/>
          <p:cNvPicPr/>
          <p:nvPr/>
        </p:nvPicPr>
        <p:blipFill>
          <a:blip r:embed="rId2" cstate="print"/>
          <a:srcRect l="16732" t="17710" r="26604" b="17177"/>
          <a:stretch>
            <a:fillRect/>
          </a:stretch>
        </p:blipFill>
        <p:spPr bwMode="auto">
          <a:xfrm>
            <a:off x="683568" y="1097146"/>
            <a:ext cx="7848872" cy="5572213"/>
          </a:xfrm>
          <a:prstGeom prst="rect">
            <a:avLst/>
          </a:prstGeom>
          <a:noFill/>
          <a:ln w="9525">
            <a:noFill/>
            <a:miter lim="800000"/>
            <a:headEnd/>
            <a:tailEnd/>
          </a:ln>
        </p:spPr>
      </p:pic>
    </p:spTree>
    <p:extLst>
      <p:ext uri="{BB962C8B-B14F-4D97-AF65-F5344CB8AC3E}">
        <p14:creationId xmlns:p14="http://schemas.microsoft.com/office/powerpoint/2010/main" val="23477503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611560" y="260648"/>
            <a:ext cx="7560840" cy="1015663"/>
          </a:xfrm>
          <a:prstGeom prst="rect">
            <a:avLst/>
          </a:prstGeom>
        </p:spPr>
        <p:txBody>
          <a:bodyPr wrap="square">
            <a:spAutoFit/>
          </a:bodyPr>
          <a:lstStyle/>
          <a:p>
            <a:r>
              <a:rPr lang="en-US" altLang="ko-KR" sz="2000" dirty="0">
                <a:solidFill>
                  <a:schemeClr val="accent4">
                    <a:lumMod val="10000"/>
                  </a:schemeClr>
                </a:solidFill>
                <a:cs typeface="Arial" charset="0"/>
              </a:rPr>
              <a:t>We will begin by choosing the Address Locator Style.</a:t>
            </a:r>
          </a:p>
          <a:p>
            <a:r>
              <a:rPr lang="en-US" altLang="ko-KR" sz="2000" dirty="0">
                <a:solidFill>
                  <a:schemeClr val="accent4">
                    <a:lumMod val="10000"/>
                  </a:schemeClr>
                </a:solidFill>
                <a:cs typeface="Arial" charset="0"/>
              </a:rPr>
              <a:t>In your Tutorial 2 data folder, right-c</a:t>
            </a:r>
            <a:r>
              <a:rPr lang="en-US" altLang="ko-KR" sz="2000" dirty="0">
                <a:solidFill>
                  <a:schemeClr val="accent4">
                    <a:lumMod val="10000"/>
                  </a:schemeClr>
                </a:solidFill>
              </a:rPr>
              <a:t>lick in the content window and navigate to “New” -&gt; “Address Locator.”</a:t>
            </a:r>
          </a:p>
        </p:txBody>
      </p:sp>
      <p:pic>
        <p:nvPicPr>
          <p:cNvPr id="3" name="Picture 6"/>
          <p:cNvPicPr>
            <a:picLocks noChangeAspect="1"/>
          </p:cNvPicPr>
          <p:nvPr/>
        </p:nvPicPr>
        <p:blipFill>
          <a:blip r:embed="rId2" cstate="print"/>
          <a:srcRect l="16732" t="17577" r="26595" b="16511"/>
          <a:stretch>
            <a:fillRect/>
          </a:stretch>
        </p:blipFill>
        <p:spPr bwMode="auto">
          <a:xfrm>
            <a:off x="1001291" y="1523309"/>
            <a:ext cx="6781378" cy="4926558"/>
          </a:xfrm>
          <a:prstGeom prst="rect">
            <a:avLst/>
          </a:prstGeom>
          <a:noFill/>
          <a:ln w="9525">
            <a:noFill/>
            <a:miter lim="800000"/>
            <a:headEnd/>
            <a:tailEnd/>
          </a:ln>
        </p:spPr>
      </p:pic>
    </p:spTree>
    <p:extLst>
      <p:ext uri="{BB962C8B-B14F-4D97-AF65-F5344CB8AC3E}">
        <p14:creationId xmlns:p14="http://schemas.microsoft.com/office/powerpoint/2010/main" val="26357381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93404" y="239885"/>
            <a:ext cx="7920880" cy="400110"/>
          </a:xfrm>
          <a:prstGeom prst="rect">
            <a:avLst/>
          </a:prstGeom>
        </p:spPr>
        <p:txBody>
          <a:bodyPr wrap="square">
            <a:spAutoFit/>
          </a:bodyPr>
          <a:lstStyle/>
          <a:p>
            <a:r>
              <a:rPr lang="en-US" altLang="ko-KR" sz="2000" dirty="0">
                <a:solidFill>
                  <a:schemeClr val="accent4">
                    <a:lumMod val="10000"/>
                  </a:schemeClr>
                </a:solidFill>
              </a:rPr>
              <a:t>Select Address Locator Style -&gt; US Address – Dual Ranges -&gt; click OK</a:t>
            </a:r>
            <a:endParaRPr lang="ko-KR" altLang="en-US" sz="2000" dirty="0">
              <a:solidFill>
                <a:schemeClr val="accent4">
                  <a:lumMod val="10000"/>
                </a:schemeClr>
              </a:solidFill>
              <a:latin typeface="Times New Roman" pitchFamily="18" charset="0"/>
            </a:endParaRPr>
          </a:p>
        </p:txBody>
      </p:sp>
      <p:pic>
        <p:nvPicPr>
          <p:cNvPr id="3" name="Picture 5"/>
          <p:cNvPicPr/>
          <p:nvPr/>
        </p:nvPicPr>
        <p:blipFill>
          <a:blip r:embed="rId2" cstate="print"/>
          <a:srcRect l="17814" t="21971" r="25688" b="11984"/>
          <a:stretch>
            <a:fillRect/>
          </a:stretch>
        </p:blipFill>
        <p:spPr bwMode="auto">
          <a:xfrm>
            <a:off x="1115616" y="938734"/>
            <a:ext cx="6840760" cy="5544616"/>
          </a:xfrm>
          <a:prstGeom prst="rect">
            <a:avLst/>
          </a:prstGeom>
          <a:noFill/>
          <a:ln w="9525">
            <a:noFill/>
            <a:miter lim="800000"/>
            <a:headEnd/>
            <a:tailEnd/>
          </a:ln>
        </p:spPr>
      </p:pic>
    </p:spTree>
    <p:extLst>
      <p:ext uri="{BB962C8B-B14F-4D97-AF65-F5344CB8AC3E}">
        <p14:creationId xmlns:p14="http://schemas.microsoft.com/office/powerpoint/2010/main" val="9773452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67544" y="188640"/>
            <a:ext cx="7920880" cy="1323439"/>
          </a:xfrm>
          <a:prstGeom prst="rect">
            <a:avLst/>
          </a:prstGeom>
        </p:spPr>
        <p:txBody>
          <a:bodyPr wrap="square">
            <a:spAutoFit/>
          </a:bodyPr>
          <a:lstStyle/>
          <a:p>
            <a:r>
              <a:rPr lang="en-US" altLang="ko-KR" sz="2000" dirty="0">
                <a:solidFill>
                  <a:schemeClr val="accent4">
                    <a:lumMod val="10000"/>
                  </a:schemeClr>
                </a:solidFill>
              </a:rPr>
              <a:t>We next choose our Reference Data.</a:t>
            </a:r>
          </a:p>
          <a:p>
            <a:r>
              <a:rPr lang="en-US" altLang="ko-KR" sz="2000" dirty="0">
                <a:solidFill>
                  <a:schemeClr val="accent4">
                    <a:lumMod val="10000"/>
                  </a:schemeClr>
                </a:solidFill>
              </a:rPr>
              <a:t>Under ‘Reference data:’ click the browse button -&gt; find </a:t>
            </a:r>
            <a:r>
              <a:rPr lang="en-US" altLang="ko-KR" sz="2000" dirty="0" err="1">
                <a:solidFill>
                  <a:schemeClr val="accent4">
                    <a:lumMod val="10000"/>
                  </a:schemeClr>
                </a:solidFill>
              </a:rPr>
              <a:t>Roads.shp</a:t>
            </a:r>
            <a:r>
              <a:rPr lang="en-US" altLang="ko-KR" sz="2000" dirty="0">
                <a:solidFill>
                  <a:schemeClr val="accent4">
                    <a:lumMod val="10000"/>
                  </a:schemeClr>
                </a:solidFill>
              </a:rPr>
              <a:t> -&gt; click add. </a:t>
            </a:r>
            <a:r>
              <a:rPr lang="en-US" altLang="ko-KR" sz="2000" dirty="0" err="1">
                <a:solidFill>
                  <a:schemeClr val="accent4">
                    <a:lumMod val="10000"/>
                  </a:schemeClr>
                </a:solidFill>
              </a:rPr>
              <a:t>ArcCatalog</a:t>
            </a:r>
            <a:r>
              <a:rPr lang="en-US" altLang="ko-KR" sz="2000" dirty="0">
                <a:solidFill>
                  <a:schemeClr val="accent4">
                    <a:lumMod val="10000"/>
                  </a:schemeClr>
                </a:solidFill>
              </a:rPr>
              <a:t> now populates the </a:t>
            </a:r>
            <a:r>
              <a:rPr lang="en-US" altLang="ko-KR" sz="2000" dirty="0" err="1">
                <a:solidFill>
                  <a:schemeClr val="accent4">
                    <a:lumMod val="10000"/>
                  </a:schemeClr>
                </a:solidFill>
              </a:rPr>
              <a:t>Roads.shp</a:t>
            </a:r>
            <a:r>
              <a:rPr lang="en-US" altLang="ko-KR" sz="2000" dirty="0">
                <a:solidFill>
                  <a:schemeClr val="accent4">
                    <a:lumMod val="10000"/>
                  </a:schemeClr>
                </a:solidFill>
              </a:rPr>
              <a:t> fields. The fields with * are required. Once they are filled in, click OK.</a:t>
            </a:r>
            <a:endParaRPr lang="en-US" altLang="ko-KR" sz="2000" dirty="0">
              <a:solidFill>
                <a:schemeClr val="accent4">
                  <a:lumMod val="10000"/>
                </a:schemeClr>
              </a:solidFill>
              <a:cs typeface="Arial" charset="0"/>
            </a:endParaRPr>
          </a:p>
        </p:txBody>
      </p:sp>
      <p:pic>
        <p:nvPicPr>
          <p:cNvPr id="3" name="Picture 5"/>
          <p:cNvPicPr/>
          <p:nvPr/>
        </p:nvPicPr>
        <p:blipFill>
          <a:blip r:embed="rId2" cstate="print"/>
          <a:srcRect l="17897" t="22237" r="25605" b="12384"/>
          <a:stretch>
            <a:fillRect/>
          </a:stretch>
        </p:blipFill>
        <p:spPr bwMode="auto">
          <a:xfrm>
            <a:off x="899592" y="1628800"/>
            <a:ext cx="6624736" cy="5013176"/>
          </a:xfrm>
          <a:prstGeom prst="rect">
            <a:avLst/>
          </a:prstGeom>
          <a:noFill/>
          <a:ln w="9525">
            <a:noFill/>
            <a:miter lim="800000"/>
            <a:headEnd/>
            <a:tailEnd/>
          </a:ln>
        </p:spPr>
      </p:pic>
    </p:spTree>
    <p:extLst>
      <p:ext uri="{BB962C8B-B14F-4D97-AF65-F5344CB8AC3E}">
        <p14:creationId xmlns:p14="http://schemas.microsoft.com/office/powerpoint/2010/main" val="15200440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39552" y="420432"/>
            <a:ext cx="4894610" cy="400110"/>
          </a:xfrm>
          <a:prstGeom prst="rect">
            <a:avLst/>
          </a:prstGeom>
        </p:spPr>
        <p:txBody>
          <a:bodyPr wrap="none">
            <a:spAutoFit/>
          </a:bodyPr>
          <a:lstStyle/>
          <a:p>
            <a:r>
              <a:rPr lang="en-US" altLang="ko-KR" sz="2000" dirty="0">
                <a:solidFill>
                  <a:schemeClr val="accent4">
                    <a:lumMod val="10000"/>
                  </a:schemeClr>
                </a:solidFill>
              </a:rPr>
              <a:t>The remaining defaults are good -&gt; click OK. </a:t>
            </a:r>
          </a:p>
        </p:txBody>
      </p:sp>
      <p:pic>
        <p:nvPicPr>
          <p:cNvPr id="3" name="Picture 5"/>
          <p:cNvPicPr/>
          <p:nvPr/>
        </p:nvPicPr>
        <p:blipFill>
          <a:blip r:embed="rId2" cstate="print"/>
          <a:srcRect l="17730" t="22104" r="25760" b="12362"/>
          <a:stretch>
            <a:fillRect/>
          </a:stretch>
        </p:blipFill>
        <p:spPr bwMode="auto">
          <a:xfrm>
            <a:off x="755576" y="1072667"/>
            <a:ext cx="6768752" cy="5400600"/>
          </a:xfrm>
          <a:prstGeom prst="rect">
            <a:avLst/>
          </a:prstGeom>
          <a:noFill/>
          <a:ln w="9525">
            <a:noFill/>
            <a:miter lim="800000"/>
            <a:headEnd/>
            <a:tailEnd/>
          </a:ln>
        </p:spPr>
      </p:pic>
    </p:spTree>
    <p:extLst>
      <p:ext uri="{BB962C8B-B14F-4D97-AF65-F5344CB8AC3E}">
        <p14:creationId xmlns:p14="http://schemas.microsoft.com/office/powerpoint/2010/main" val="27396417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755576" y="188640"/>
            <a:ext cx="6840760" cy="707886"/>
          </a:xfrm>
          <a:prstGeom prst="rect">
            <a:avLst/>
          </a:prstGeom>
        </p:spPr>
        <p:txBody>
          <a:bodyPr wrap="square">
            <a:spAutoFit/>
          </a:bodyPr>
          <a:lstStyle/>
          <a:p>
            <a:r>
              <a:rPr lang="en-US" altLang="ko-KR" sz="2000" dirty="0">
                <a:solidFill>
                  <a:schemeClr val="accent4">
                    <a:lumMod val="10000"/>
                  </a:schemeClr>
                </a:solidFill>
                <a:cs typeface="Arial" charset="0"/>
              </a:rPr>
              <a:t>Launch ArcMap. </a:t>
            </a:r>
            <a:r>
              <a:rPr lang="en-US" altLang="ko-KR" sz="2000" dirty="0">
                <a:solidFill>
                  <a:schemeClr val="accent4">
                    <a:lumMod val="10000"/>
                  </a:schemeClr>
                </a:solidFill>
              </a:rPr>
              <a:t>In ArcMap, add </a:t>
            </a:r>
            <a:r>
              <a:rPr lang="en-US" altLang="ko-KR" sz="2000" dirty="0" err="1">
                <a:solidFill>
                  <a:schemeClr val="accent4">
                    <a:lumMod val="10000"/>
                  </a:schemeClr>
                </a:solidFill>
              </a:rPr>
              <a:t>Roads.shp</a:t>
            </a:r>
            <a:r>
              <a:rPr lang="en-US" altLang="ko-KR" sz="2000" dirty="0">
                <a:solidFill>
                  <a:schemeClr val="accent4">
                    <a:lumMod val="10000"/>
                  </a:schemeClr>
                </a:solidFill>
              </a:rPr>
              <a:t> (Reference Data) and </a:t>
            </a:r>
            <a:r>
              <a:rPr lang="en-US" altLang="ko-KR" sz="2000" dirty="0" err="1">
                <a:solidFill>
                  <a:schemeClr val="accent4">
                    <a:lumMod val="10000"/>
                  </a:schemeClr>
                </a:solidFill>
              </a:rPr>
              <a:t>Fast_Food.dbf</a:t>
            </a:r>
            <a:r>
              <a:rPr lang="en-US" altLang="ko-KR" sz="2000" dirty="0">
                <a:solidFill>
                  <a:schemeClr val="accent4">
                    <a:lumMod val="10000"/>
                  </a:schemeClr>
                </a:solidFill>
              </a:rPr>
              <a:t> (Address List). </a:t>
            </a:r>
            <a:endParaRPr lang="ko-KR" altLang="en-US" sz="2000" dirty="0">
              <a:solidFill>
                <a:schemeClr val="accent4">
                  <a:lumMod val="10000"/>
                </a:schemeClr>
              </a:solidFill>
              <a:latin typeface="Times New Roman" pitchFamily="18" charset="0"/>
            </a:endParaRPr>
          </a:p>
        </p:txBody>
      </p:sp>
      <p:pic>
        <p:nvPicPr>
          <p:cNvPr id="3" name="Picture 6"/>
          <p:cNvPicPr/>
          <p:nvPr/>
        </p:nvPicPr>
        <p:blipFill>
          <a:blip r:embed="rId2" cstate="print"/>
          <a:srcRect l="21141" t="8123" r="16456" b="16245"/>
          <a:stretch>
            <a:fillRect/>
          </a:stretch>
        </p:blipFill>
        <p:spPr bwMode="auto">
          <a:xfrm>
            <a:off x="1115616" y="1052736"/>
            <a:ext cx="6840760" cy="5400600"/>
          </a:xfrm>
          <a:prstGeom prst="rect">
            <a:avLst/>
          </a:prstGeom>
          <a:noFill/>
          <a:ln w="9525">
            <a:noFill/>
            <a:miter lim="800000"/>
            <a:headEnd/>
            <a:tailEnd/>
          </a:ln>
        </p:spPr>
      </p:pic>
    </p:spTree>
    <p:extLst>
      <p:ext uri="{BB962C8B-B14F-4D97-AF65-F5344CB8AC3E}">
        <p14:creationId xmlns:p14="http://schemas.microsoft.com/office/powerpoint/2010/main" val="1231582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Objective</a:t>
            </a:r>
            <a:endParaRPr lang="en-US" dirty="0"/>
          </a:p>
        </p:txBody>
      </p:sp>
      <p:sp>
        <p:nvSpPr>
          <p:cNvPr id="3" name="内容占位符 2"/>
          <p:cNvSpPr>
            <a:spLocks noGrp="1"/>
          </p:cNvSpPr>
          <p:nvPr>
            <p:ph sz="quarter" idx="1"/>
          </p:nvPr>
        </p:nvSpPr>
        <p:spPr/>
        <p:txBody>
          <a:bodyPr/>
          <a:lstStyle/>
          <a:p>
            <a:r>
              <a:rPr lang="en-US" dirty="0" smtClean="0"/>
              <a:t>Display XY Data</a:t>
            </a:r>
          </a:p>
          <a:p>
            <a:pPr lvl="1"/>
            <a:r>
              <a:rPr lang="en-US" dirty="0"/>
              <a:t>Data Table contains “latitude and longitude information” OR “X-coordinates and Y-coordinates” </a:t>
            </a:r>
            <a:r>
              <a:rPr lang="en-US" dirty="0" smtClean="0"/>
              <a:t>information</a:t>
            </a:r>
          </a:p>
          <a:p>
            <a:pPr marL="365760" lvl="1" indent="0">
              <a:buNone/>
            </a:pPr>
            <a:endParaRPr lang="en-US" dirty="0" smtClean="0"/>
          </a:p>
          <a:p>
            <a:r>
              <a:rPr lang="en-US" dirty="0" smtClean="0"/>
              <a:t>Geocoding</a:t>
            </a:r>
          </a:p>
          <a:p>
            <a:pPr lvl="1"/>
            <a:r>
              <a:rPr lang="en-US" dirty="0" smtClean="0"/>
              <a:t>Data Table contains “address list”</a:t>
            </a:r>
          </a:p>
        </p:txBody>
      </p:sp>
    </p:spTree>
    <p:extLst>
      <p:ext uri="{BB962C8B-B14F-4D97-AF65-F5344CB8AC3E}">
        <p14:creationId xmlns:p14="http://schemas.microsoft.com/office/powerpoint/2010/main" val="5869779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9629" y="404664"/>
            <a:ext cx="8064896" cy="1323439"/>
          </a:xfrm>
          <a:prstGeom prst="rect">
            <a:avLst/>
          </a:prstGeom>
        </p:spPr>
        <p:txBody>
          <a:bodyPr wrap="square">
            <a:spAutoFit/>
          </a:bodyPr>
          <a:lstStyle/>
          <a:p>
            <a:pPr marL="457200" indent="-457200"/>
            <a:r>
              <a:rPr lang="en-US" altLang="ko-KR" sz="2000" dirty="0">
                <a:solidFill>
                  <a:schemeClr val="accent4">
                    <a:lumMod val="10000"/>
                  </a:schemeClr>
                </a:solidFill>
              </a:rPr>
              <a:t>We will now add our newly created Address Locator.</a:t>
            </a:r>
          </a:p>
          <a:p>
            <a:pPr marL="457200" indent="-457200"/>
            <a:r>
              <a:rPr lang="en-US" altLang="ko-KR" sz="2000" dirty="0">
                <a:solidFill>
                  <a:schemeClr val="accent4">
                    <a:lumMod val="10000"/>
                  </a:schemeClr>
                </a:solidFill>
              </a:rPr>
              <a:t>Click on the  ‘Customize’ menu -&gt; Toolbars -&gt; Geocoding. In the </a:t>
            </a:r>
            <a:r>
              <a:rPr lang="en-US" altLang="ko-KR" sz="2000" dirty="0" err="1">
                <a:solidFill>
                  <a:schemeClr val="accent4">
                    <a:lumMod val="10000"/>
                  </a:schemeClr>
                </a:solidFill>
              </a:rPr>
              <a:t>dropbox</a:t>
            </a:r>
            <a:r>
              <a:rPr lang="en-US" altLang="ko-KR" sz="2000" dirty="0">
                <a:solidFill>
                  <a:schemeClr val="accent4">
                    <a:lumMod val="10000"/>
                  </a:schemeClr>
                </a:solidFill>
              </a:rPr>
              <a:t> of Geocoding, choose &lt;Manage Address Locators…&gt;</a:t>
            </a:r>
            <a:endParaRPr lang="ko-KR" altLang="en-US" sz="2000" dirty="0">
              <a:solidFill>
                <a:schemeClr val="accent4">
                  <a:lumMod val="10000"/>
                </a:schemeClr>
              </a:solidFill>
              <a:latin typeface="Times New Roman" pitchFamily="18" charset="0"/>
            </a:endParaRPr>
          </a:p>
          <a:p>
            <a:pPr marL="457200" indent="-457200"/>
            <a:endParaRPr lang="ko-KR" altLang="en-US" sz="2000" dirty="0">
              <a:solidFill>
                <a:schemeClr val="accent4">
                  <a:lumMod val="10000"/>
                </a:schemeClr>
              </a:solidFill>
              <a:latin typeface="Times New Roman" pitchFamily="18" charset="0"/>
            </a:endParaRPr>
          </a:p>
        </p:txBody>
      </p:sp>
      <p:pic>
        <p:nvPicPr>
          <p:cNvPr id="3" name="Picture 5"/>
          <p:cNvPicPr/>
          <p:nvPr/>
        </p:nvPicPr>
        <p:blipFill>
          <a:blip r:embed="rId2" cstate="print"/>
          <a:srcRect l="21058" t="8123" r="16552" b="16245"/>
          <a:stretch>
            <a:fillRect/>
          </a:stretch>
        </p:blipFill>
        <p:spPr bwMode="auto">
          <a:xfrm>
            <a:off x="755576" y="1565056"/>
            <a:ext cx="6840760" cy="5176311"/>
          </a:xfrm>
          <a:prstGeom prst="rect">
            <a:avLst/>
          </a:prstGeom>
          <a:noFill/>
          <a:ln w="9525">
            <a:noFill/>
            <a:miter lim="800000"/>
            <a:headEnd/>
            <a:tailEnd/>
          </a:ln>
        </p:spPr>
      </p:pic>
    </p:spTree>
    <p:extLst>
      <p:ext uri="{BB962C8B-B14F-4D97-AF65-F5344CB8AC3E}">
        <p14:creationId xmlns:p14="http://schemas.microsoft.com/office/powerpoint/2010/main" val="40647531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88640"/>
            <a:ext cx="8964488" cy="707886"/>
          </a:xfrm>
          <a:prstGeom prst="rect">
            <a:avLst/>
          </a:prstGeom>
        </p:spPr>
        <p:txBody>
          <a:bodyPr wrap="square">
            <a:spAutoFit/>
          </a:bodyPr>
          <a:lstStyle/>
          <a:p>
            <a:pPr marL="457200" indent="-457200">
              <a:buFont typeface="Arial" panose="020B0604020202020204" pitchFamily="34" charset="0"/>
              <a:buChar char="•"/>
            </a:pPr>
            <a:r>
              <a:rPr lang="en-US" altLang="ko-KR" sz="2000" dirty="0">
                <a:solidFill>
                  <a:schemeClr val="accent4">
                    <a:lumMod val="10000"/>
                  </a:schemeClr>
                </a:solidFill>
              </a:rPr>
              <a:t>Click Add -&gt; in the dropdown, click “</a:t>
            </a:r>
            <a:r>
              <a:rPr lang="en-US" altLang="ko-KR" sz="2000" dirty="0" err="1">
                <a:solidFill>
                  <a:schemeClr val="accent4">
                    <a:lumMod val="10000"/>
                  </a:schemeClr>
                </a:solidFill>
              </a:rPr>
              <a:t>Roads_CreateAddressLocator</a:t>
            </a:r>
            <a:r>
              <a:rPr lang="en-US" altLang="ko-KR" sz="2000" dirty="0">
                <a:solidFill>
                  <a:schemeClr val="accent4">
                    <a:lumMod val="10000"/>
                  </a:schemeClr>
                </a:solidFill>
              </a:rPr>
              <a:t>” -&gt; click Add click Close</a:t>
            </a:r>
            <a:endParaRPr lang="ko-KR" altLang="en-US" sz="2000" dirty="0">
              <a:solidFill>
                <a:schemeClr val="accent4">
                  <a:lumMod val="10000"/>
                </a:schemeClr>
              </a:solidFill>
              <a:latin typeface="Times New Roman" pitchFamily="18" charset="0"/>
            </a:endParaRPr>
          </a:p>
        </p:txBody>
      </p:sp>
      <p:pic>
        <p:nvPicPr>
          <p:cNvPr id="3" name="Picture 5"/>
          <p:cNvPicPr/>
          <p:nvPr/>
        </p:nvPicPr>
        <p:blipFill>
          <a:blip r:embed="rId2" cstate="print"/>
          <a:srcRect l="21391" t="8123" r="16539" b="16245"/>
          <a:stretch>
            <a:fillRect/>
          </a:stretch>
        </p:blipFill>
        <p:spPr bwMode="auto">
          <a:xfrm>
            <a:off x="1442347" y="1165060"/>
            <a:ext cx="6239643" cy="5238492"/>
          </a:xfrm>
          <a:prstGeom prst="rect">
            <a:avLst/>
          </a:prstGeom>
          <a:noFill/>
          <a:ln w="9525">
            <a:noFill/>
            <a:miter lim="800000"/>
            <a:headEnd/>
            <a:tailEnd/>
          </a:ln>
        </p:spPr>
      </p:pic>
    </p:spTree>
    <p:extLst>
      <p:ext uri="{BB962C8B-B14F-4D97-AF65-F5344CB8AC3E}">
        <p14:creationId xmlns:p14="http://schemas.microsoft.com/office/powerpoint/2010/main" val="3633783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67544" y="116632"/>
            <a:ext cx="7344816" cy="1323439"/>
          </a:xfrm>
          <a:prstGeom prst="rect">
            <a:avLst/>
          </a:prstGeom>
        </p:spPr>
        <p:txBody>
          <a:bodyPr wrap="square">
            <a:spAutoFit/>
          </a:bodyPr>
          <a:lstStyle/>
          <a:p>
            <a:r>
              <a:rPr lang="en-US" altLang="ko-KR" sz="2000" dirty="0">
                <a:solidFill>
                  <a:schemeClr val="accent4">
                    <a:lumMod val="10000"/>
                  </a:schemeClr>
                </a:solidFill>
              </a:rPr>
              <a:t>We can finally Geocode the fast food addresses.</a:t>
            </a:r>
          </a:p>
          <a:p>
            <a:pPr marL="457200" indent="-457200"/>
            <a:r>
              <a:rPr lang="en-US" altLang="ko-KR" sz="2000" dirty="0">
                <a:solidFill>
                  <a:schemeClr val="accent4">
                    <a:lumMod val="10000"/>
                  </a:schemeClr>
                </a:solidFill>
              </a:rPr>
              <a:t>In the table of contents, under the view by source tab, right click on </a:t>
            </a:r>
            <a:r>
              <a:rPr lang="en-US" altLang="ko-KR" sz="2000" dirty="0" err="1">
                <a:solidFill>
                  <a:schemeClr val="accent4">
                    <a:lumMod val="10000"/>
                  </a:schemeClr>
                </a:solidFill>
              </a:rPr>
              <a:t>Fast_Food.dbf</a:t>
            </a:r>
            <a:r>
              <a:rPr lang="en-US" altLang="ko-KR" sz="2000" dirty="0">
                <a:solidFill>
                  <a:schemeClr val="accent4">
                    <a:lumMod val="10000"/>
                  </a:schemeClr>
                </a:solidFill>
              </a:rPr>
              <a:t> -&gt; click “Geocode Addresses.” </a:t>
            </a:r>
          </a:p>
          <a:p>
            <a:pPr marL="457200" indent="-457200"/>
            <a:r>
              <a:rPr lang="en-US" altLang="ko-KR" sz="2000" dirty="0">
                <a:solidFill>
                  <a:schemeClr val="accent4">
                    <a:lumMod val="10000"/>
                  </a:schemeClr>
                </a:solidFill>
              </a:rPr>
              <a:t>In the dialogue box, select “</a:t>
            </a:r>
            <a:r>
              <a:rPr lang="en-US" altLang="ko-KR" sz="2000" dirty="0" err="1">
                <a:solidFill>
                  <a:schemeClr val="accent4">
                    <a:lumMod val="10000"/>
                  </a:schemeClr>
                </a:solidFill>
              </a:rPr>
              <a:t>Roads_CreateAddressLocator</a:t>
            </a:r>
            <a:r>
              <a:rPr lang="en-US" altLang="ko-KR" sz="2000" dirty="0">
                <a:solidFill>
                  <a:schemeClr val="accent4">
                    <a:lumMod val="10000"/>
                  </a:schemeClr>
                </a:solidFill>
              </a:rPr>
              <a:t>” -&gt; click ok. </a:t>
            </a:r>
          </a:p>
        </p:txBody>
      </p:sp>
      <p:pic>
        <p:nvPicPr>
          <p:cNvPr id="3" name="Picture 6"/>
          <p:cNvPicPr/>
          <p:nvPr/>
        </p:nvPicPr>
        <p:blipFill>
          <a:blip r:embed="rId2" cstate="print"/>
          <a:srcRect l="21141" t="7856" r="16741" b="16230"/>
          <a:stretch>
            <a:fillRect/>
          </a:stretch>
        </p:blipFill>
        <p:spPr bwMode="auto">
          <a:xfrm>
            <a:off x="413255" y="1623407"/>
            <a:ext cx="5040560" cy="4104456"/>
          </a:xfrm>
          <a:prstGeom prst="rect">
            <a:avLst/>
          </a:prstGeom>
          <a:noFill/>
          <a:ln w="9525">
            <a:noFill/>
            <a:miter lim="800000"/>
            <a:headEnd/>
            <a:tailEnd/>
          </a:ln>
        </p:spPr>
      </p:pic>
      <p:pic>
        <p:nvPicPr>
          <p:cNvPr id="4" name="Picture 7"/>
          <p:cNvPicPr/>
          <p:nvPr/>
        </p:nvPicPr>
        <p:blipFill>
          <a:blip r:embed="rId3" cstate="print"/>
          <a:srcRect l="21224" t="8123" r="16540" b="16511"/>
          <a:stretch>
            <a:fillRect/>
          </a:stretch>
        </p:blipFill>
        <p:spPr bwMode="auto">
          <a:xfrm>
            <a:off x="3923928" y="2784628"/>
            <a:ext cx="4896544" cy="3812723"/>
          </a:xfrm>
          <a:prstGeom prst="rect">
            <a:avLst/>
          </a:prstGeom>
          <a:noFill/>
          <a:ln w="9525">
            <a:noFill/>
            <a:miter lim="800000"/>
            <a:headEnd/>
            <a:tailEnd/>
          </a:ln>
        </p:spPr>
      </p:pic>
    </p:spTree>
    <p:extLst>
      <p:ext uri="{BB962C8B-B14F-4D97-AF65-F5344CB8AC3E}">
        <p14:creationId xmlns:p14="http://schemas.microsoft.com/office/powerpoint/2010/main" val="23124969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23528" y="116632"/>
            <a:ext cx="8352928" cy="2862322"/>
          </a:xfrm>
          <a:prstGeom prst="rect">
            <a:avLst/>
          </a:prstGeom>
        </p:spPr>
        <p:txBody>
          <a:bodyPr wrap="square">
            <a:spAutoFit/>
          </a:bodyPr>
          <a:lstStyle/>
          <a:p>
            <a:pPr marL="342900" indent="-342900">
              <a:buFont typeface="Arial" panose="020B0604020202020204" pitchFamily="34" charset="0"/>
              <a:buChar char="•"/>
            </a:pPr>
            <a:r>
              <a:rPr lang="en-US" altLang="ko-KR" sz="2000" dirty="0">
                <a:solidFill>
                  <a:schemeClr val="accent4">
                    <a:lumMod val="10000"/>
                  </a:schemeClr>
                </a:solidFill>
              </a:rPr>
              <a:t>Name the output;</a:t>
            </a:r>
            <a:endParaRPr lang="en-US" sz="2000" dirty="0">
              <a:solidFill>
                <a:schemeClr val="accent4">
                  <a:lumMod val="10000"/>
                </a:schemeClr>
              </a:solidFill>
            </a:endParaRPr>
          </a:p>
          <a:p>
            <a:pPr marL="342900" indent="-342900">
              <a:buFont typeface="Arial" panose="020B0604020202020204" pitchFamily="34" charset="0"/>
              <a:buChar char="•"/>
            </a:pPr>
            <a:endParaRPr lang="en-US" altLang="ko-KR" sz="2000" dirty="0">
              <a:solidFill>
                <a:schemeClr val="accent4">
                  <a:lumMod val="10000"/>
                </a:schemeClr>
              </a:solidFill>
            </a:endParaRPr>
          </a:p>
          <a:p>
            <a:pPr marL="342900" indent="-342900">
              <a:buFont typeface="Arial" panose="020B0604020202020204" pitchFamily="34" charset="0"/>
              <a:buChar char="•"/>
            </a:pPr>
            <a:r>
              <a:rPr lang="en-US" altLang="ko-KR" sz="2000" dirty="0">
                <a:solidFill>
                  <a:schemeClr val="accent4">
                    <a:lumMod val="10000"/>
                  </a:schemeClr>
                </a:solidFill>
              </a:rPr>
              <a:t>In the next dialogue box, click browse next to the “Output </a:t>
            </a:r>
            <a:r>
              <a:rPr lang="en-US" altLang="ko-KR" sz="2000" dirty="0" err="1">
                <a:solidFill>
                  <a:schemeClr val="accent4">
                    <a:lumMod val="10000"/>
                  </a:schemeClr>
                </a:solidFill>
              </a:rPr>
              <a:t>shapefile</a:t>
            </a:r>
            <a:r>
              <a:rPr lang="en-US" altLang="ko-KR" sz="2000" dirty="0">
                <a:solidFill>
                  <a:schemeClr val="accent4">
                    <a:lumMod val="10000"/>
                  </a:schemeClr>
                </a:solidFill>
              </a:rPr>
              <a:t> or feature class:”.</a:t>
            </a:r>
          </a:p>
          <a:p>
            <a:pPr marL="342900" indent="-342900">
              <a:buFont typeface="Arial" panose="020B0604020202020204" pitchFamily="34" charset="0"/>
              <a:buChar char="•"/>
            </a:pPr>
            <a:endParaRPr lang="en-US" altLang="ko-KR" sz="2000" dirty="0">
              <a:solidFill>
                <a:schemeClr val="accent4">
                  <a:lumMod val="10000"/>
                </a:schemeClr>
              </a:solidFill>
            </a:endParaRPr>
          </a:p>
          <a:p>
            <a:pPr marL="342900" indent="-342900">
              <a:buFont typeface="Arial" panose="020B0604020202020204" pitchFamily="34" charset="0"/>
              <a:buChar char="•"/>
            </a:pPr>
            <a:r>
              <a:rPr lang="en-US" altLang="ko-KR" sz="2000" dirty="0">
                <a:solidFill>
                  <a:schemeClr val="accent4">
                    <a:lumMod val="10000"/>
                  </a:schemeClr>
                </a:solidFill>
              </a:rPr>
              <a:t>Save the file as </a:t>
            </a:r>
            <a:r>
              <a:rPr lang="en-US" altLang="ko-KR" sz="2000" dirty="0" err="1">
                <a:solidFill>
                  <a:schemeClr val="accent4">
                    <a:lumMod val="10000"/>
                  </a:schemeClr>
                </a:solidFill>
              </a:rPr>
              <a:t>Fast_Food_Geocode.shp</a:t>
            </a:r>
            <a:r>
              <a:rPr lang="en-US" altLang="ko-KR" sz="2000" dirty="0">
                <a:solidFill>
                  <a:schemeClr val="accent4">
                    <a:lumMod val="10000"/>
                  </a:schemeClr>
                </a:solidFill>
              </a:rPr>
              <a:t>. Change the “Save as type:” to </a:t>
            </a:r>
            <a:r>
              <a:rPr lang="en-US" altLang="ko-KR" sz="2000" dirty="0" err="1">
                <a:solidFill>
                  <a:schemeClr val="accent4">
                    <a:lumMod val="10000"/>
                  </a:schemeClr>
                </a:solidFill>
              </a:rPr>
              <a:t>shapefile</a:t>
            </a:r>
            <a:r>
              <a:rPr lang="en-US" altLang="ko-KR" sz="2000" dirty="0">
                <a:solidFill>
                  <a:schemeClr val="accent4">
                    <a:lumMod val="10000"/>
                  </a:schemeClr>
                </a:solidFill>
              </a:rPr>
              <a:t>.</a:t>
            </a:r>
          </a:p>
          <a:p>
            <a:pPr marL="342900" indent="-342900">
              <a:buFont typeface="Arial" panose="020B0604020202020204" pitchFamily="34" charset="0"/>
              <a:buChar char="•"/>
            </a:pPr>
            <a:endParaRPr lang="en-US" altLang="ko-KR" sz="2000" dirty="0">
              <a:solidFill>
                <a:schemeClr val="accent4">
                  <a:lumMod val="10000"/>
                </a:schemeClr>
              </a:solidFill>
              <a:latin typeface="Times New Roman" pitchFamily="18" charset="0"/>
            </a:endParaRPr>
          </a:p>
          <a:p>
            <a:pPr marL="342900" indent="-342900">
              <a:buFont typeface="Arial" panose="020B0604020202020204" pitchFamily="34" charset="0"/>
              <a:buChar char="•"/>
            </a:pPr>
            <a:r>
              <a:rPr lang="en-US" altLang="ko-KR" sz="2000" dirty="0">
                <a:solidFill>
                  <a:schemeClr val="accent4">
                    <a:lumMod val="10000"/>
                  </a:schemeClr>
                </a:solidFill>
                <a:latin typeface="Arial" pitchFamily="34" charset="0"/>
                <a:cs typeface="Arial" pitchFamily="34" charset="0"/>
              </a:rPr>
              <a:t>Click OK</a:t>
            </a:r>
            <a:endParaRPr lang="ko-KR" altLang="en-US" sz="2000" dirty="0">
              <a:solidFill>
                <a:schemeClr val="accent4">
                  <a:lumMod val="10000"/>
                </a:schemeClr>
              </a:solidFill>
              <a:latin typeface="Arial" pitchFamily="34" charset="0"/>
              <a:cs typeface="Arial" pitchFamily="34" charset="0"/>
            </a:endParaRPr>
          </a:p>
        </p:txBody>
      </p:sp>
      <p:pic>
        <p:nvPicPr>
          <p:cNvPr id="3" name="Picture 7"/>
          <p:cNvPicPr/>
          <p:nvPr/>
        </p:nvPicPr>
        <p:blipFill>
          <a:blip r:embed="rId2" cstate="print"/>
          <a:srcRect l="21224" t="8256" r="16623" b="16511"/>
          <a:stretch>
            <a:fillRect/>
          </a:stretch>
        </p:blipFill>
        <p:spPr bwMode="auto">
          <a:xfrm>
            <a:off x="2555776" y="2492896"/>
            <a:ext cx="5328592" cy="4104456"/>
          </a:xfrm>
          <a:prstGeom prst="rect">
            <a:avLst/>
          </a:prstGeom>
          <a:noFill/>
          <a:ln w="9525">
            <a:noFill/>
            <a:miter lim="800000"/>
            <a:headEnd/>
            <a:tailEnd/>
          </a:ln>
        </p:spPr>
      </p:pic>
    </p:spTree>
    <p:extLst>
      <p:ext uri="{BB962C8B-B14F-4D97-AF65-F5344CB8AC3E}">
        <p14:creationId xmlns:p14="http://schemas.microsoft.com/office/powerpoint/2010/main" val="3213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666020" y="348625"/>
            <a:ext cx="7632848" cy="400110"/>
          </a:xfrm>
          <a:prstGeom prst="rect">
            <a:avLst/>
          </a:prstGeom>
        </p:spPr>
        <p:txBody>
          <a:bodyPr wrap="square">
            <a:spAutoFit/>
          </a:bodyPr>
          <a:lstStyle/>
          <a:p>
            <a:pPr marL="457200" indent="-457200"/>
            <a:r>
              <a:rPr lang="en-US" altLang="ko-KR" sz="2000" dirty="0">
                <a:solidFill>
                  <a:schemeClr val="accent4">
                    <a:lumMod val="10000"/>
                  </a:schemeClr>
                </a:solidFill>
              </a:rPr>
              <a:t>ArcGIS will geocode the addresses and create “</a:t>
            </a:r>
            <a:r>
              <a:rPr lang="en-US" altLang="ko-KR" sz="2000" dirty="0" err="1">
                <a:solidFill>
                  <a:schemeClr val="accent4">
                    <a:lumMod val="10000"/>
                  </a:schemeClr>
                </a:solidFill>
              </a:rPr>
              <a:t>Fast_Food_Geocode.shp</a:t>
            </a:r>
            <a:r>
              <a:rPr lang="en-US" altLang="ko-KR" sz="2000" dirty="0">
                <a:solidFill>
                  <a:schemeClr val="accent4">
                    <a:lumMod val="10000"/>
                  </a:schemeClr>
                </a:solidFill>
              </a:rPr>
              <a:t>.” </a:t>
            </a:r>
            <a:endParaRPr lang="ko-KR" altLang="en-US" sz="2000" dirty="0">
              <a:solidFill>
                <a:schemeClr val="accent4">
                  <a:lumMod val="10000"/>
                </a:schemeClr>
              </a:solidFill>
            </a:endParaRPr>
          </a:p>
        </p:txBody>
      </p:sp>
      <p:pic>
        <p:nvPicPr>
          <p:cNvPr id="3" name="Picture 5"/>
          <p:cNvPicPr/>
          <p:nvPr/>
        </p:nvPicPr>
        <p:blipFill>
          <a:blip r:embed="rId2" cstate="print"/>
          <a:srcRect l="21141" t="8123" r="16654" b="16245"/>
          <a:stretch>
            <a:fillRect/>
          </a:stretch>
        </p:blipFill>
        <p:spPr bwMode="auto">
          <a:xfrm>
            <a:off x="1132869" y="980727"/>
            <a:ext cx="6823507" cy="5400601"/>
          </a:xfrm>
          <a:prstGeom prst="rect">
            <a:avLst/>
          </a:prstGeom>
          <a:noFill/>
          <a:ln w="9525">
            <a:noFill/>
            <a:miter lim="800000"/>
            <a:headEnd/>
            <a:tailEnd/>
          </a:ln>
        </p:spPr>
      </p:pic>
    </p:spTree>
    <p:extLst>
      <p:ext uri="{BB962C8B-B14F-4D97-AF65-F5344CB8AC3E}">
        <p14:creationId xmlns:p14="http://schemas.microsoft.com/office/powerpoint/2010/main" val="32823699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259632" y="1124744"/>
            <a:ext cx="6120680" cy="7017306"/>
          </a:xfrm>
          <a:prstGeom prst="rect">
            <a:avLst/>
          </a:prstGeom>
          <a:noFill/>
        </p:spPr>
        <p:txBody>
          <a:bodyPr wrap="square" rtlCol="0">
            <a:spAutoFit/>
          </a:bodyPr>
          <a:lstStyle/>
          <a:p>
            <a:r>
              <a:rPr lang="en-US" dirty="0" err="1" smtClean="0"/>
              <a:t>Ncsv</a:t>
            </a:r>
            <a:r>
              <a:rPr lang="en-US" dirty="0" smtClean="0"/>
              <a:t> add </a:t>
            </a:r>
            <a:r>
              <a:rPr lang="en-US" dirty="0" err="1" smtClean="0"/>
              <a:t>atr</a:t>
            </a:r>
            <a:r>
              <a:rPr lang="en-US" dirty="0" smtClean="0"/>
              <a:t> ac</a:t>
            </a:r>
          </a:p>
          <a:p>
            <a:r>
              <a:rPr lang="en-US" dirty="0" smtClean="0"/>
              <a:t>Sag </a:t>
            </a:r>
            <a:r>
              <a:rPr lang="en-US" dirty="0" err="1" smtClean="0"/>
              <a:t>tus</a:t>
            </a:r>
            <a:r>
              <a:rPr lang="en-US" dirty="0" smtClean="0"/>
              <a:t> yap display </a:t>
            </a:r>
            <a:r>
              <a:rPr lang="en-US" dirty="0" err="1" smtClean="0"/>
              <a:t>xy</a:t>
            </a:r>
            <a:r>
              <a:rPr lang="en-US" dirty="0" smtClean="0"/>
              <a:t> long </a:t>
            </a:r>
            <a:r>
              <a:rPr lang="en-US" dirty="0" err="1" smtClean="0"/>
              <a:t>lat</a:t>
            </a:r>
            <a:endParaRPr lang="en-US" dirty="0" smtClean="0"/>
          </a:p>
          <a:p>
            <a:r>
              <a:rPr lang="en-US" dirty="0" err="1" smtClean="0"/>
              <a:t>Koordinat</a:t>
            </a:r>
            <a:r>
              <a:rPr lang="en-US" dirty="0" smtClean="0"/>
              <a:t> </a:t>
            </a:r>
            <a:r>
              <a:rPr lang="en-US" dirty="0" err="1" smtClean="0"/>
              <a:t>sistemi</a:t>
            </a:r>
            <a:r>
              <a:rPr lang="en-US" dirty="0" smtClean="0"/>
              <a:t> </a:t>
            </a:r>
            <a:r>
              <a:rPr lang="en-US" dirty="0" err="1" smtClean="0"/>
              <a:t>ata</a:t>
            </a:r>
            <a:endParaRPr lang="en-US" dirty="0" smtClean="0"/>
          </a:p>
          <a:p>
            <a:r>
              <a:rPr lang="en-US" dirty="0" smtClean="0"/>
              <a:t>Export et</a:t>
            </a:r>
          </a:p>
          <a:p>
            <a:r>
              <a:rPr lang="en-US" dirty="0" smtClean="0"/>
              <a:t>Step 2</a:t>
            </a:r>
          </a:p>
          <a:p>
            <a:r>
              <a:rPr lang="en-US" dirty="0" smtClean="0"/>
              <a:t>Available real estate I ac </a:t>
            </a:r>
            <a:r>
              <a:rPr lang="en-US" dirty="0" err="1" smtClean="0"/>
              <a:t>yeni</a:t>
            </a:r>
            <a:r>
              <a:rPr lang="en-US" dirty="0" smtClean="0"/>
              <a:t> layer </a:t>
            </a:r>
            <a:r>
              <a:rPr lang="en-US" dirty="0" err="1" smtClean="0"/>
              <a:t>olarak</a:t>
            </a:r>
            <a:endParaRPr lang="en-US" dirty="0" smtClean="0"/>
          </a:p>
          <a:p>
            <a:r>
              <a:rPr lang="en-US" dirty="0" smtClean="0"/>
              <a:t>Geo pro </a:t>
            </a:r>
            <a:r>
              <a:rPr lang="en-US" dirty="0" err="1" smtClean="0"/>
              <a:t>yapacan</a:t>
            </a:r>
            <a:r>
              <a:rPr lang="en-US" dirty="0" smtClean="0"/>
              <a:t> sonar </a:t>
            </a:r>
          </a:p>
          <a:p>
            <a:r>
              <a:rPr lang="en-US" dirty="0" smtClean="0"/>
              <a:t>Ref data </a:t>
            </a:r>
            <a:r>
              <a:rPr lang="en-US" dirty="0" err="1" smtClean="0"/>
              <a:t>olarak</a:t>
            </a:r>
            <a:r>
              <a:rPr lang="en-US" dirty="0" smtClean="0"/>
              <a:t> </a:t>
            </a:r>
            <a:r>
              <a:rPr lang="en-US" dirty="0" err="1" smtClean="0"/>
              <a:t>raosd</a:t>
            </a:r>
            <a:r>
              <a:rPr lang="en-US" dirty="0" smtClean="0"/>
              <a:t> </a:t>
            </a:r>
            <a:r>
              <a:rPr lang="en-US" dirty="0" err="1" smtClean="0"/>
              <a:t>aekle</a:t>
            </a:r>
            <a:endParaRPr lang="en-US" dirty="0" smtClean="0"/>
          </a:p>
          <a:p>
            <a:r>
              <a:rPr lang="en-US" dirty="0" smtClean="0"/>
              <a:t>Full name </a:t>
            </a:r>
            <a:r>
              <a:rPr lang="en-US" dirty="0" err="1" smtClean="0"/>
              <a:t>lftoadd</a:t>
            </a:r>
            <a:r>
              <a:rPr lang="en-US" dirty="0" smtClean="0"/>
              <a:t> </a:t>
            </a:r>
            <a:r>
              <a:rPr lang="en-US" dirty="0" err="1" smtClean="0"/>
              <a:t>gibi</a:t>
            </a:r>
            <a:r>
              <a:rPr lang="en-US" dirty="0" smtClean="0"/>
              <a:t> 4 feature </a:t>
            </a:r>
            <a:r>
              <a:rPr lang="en-US" dirty="0" err="1" smtClean="0"/>
              <a:t>kullan</a:t>
            </a:r>
            <a:endParaRPr lang="en-US" dirty="0" smtClean="0"/>
          </a:p>
          <a:p>
            <a:r>
              <a:rPr lang="en-US" dirty="0" smtClean="0"/>
              <a:t>Arc </a:t>
            </a:r>
            <a:r>
              <a:rPr lang="en-US" dirty="0" err="1" smtClean="0"/>
              <a:t>catalaog</a:t>
            </a:r>
            <a:r>
              <a:rPr lang="en-US" dirty="0" smtClean="0"/>
              <a:t> ac </a:t>
            </a:r>
            <a:r>
              <a:rPr lang="en-US" dirty="0" err="1" smtClean="0"/>
              <a:t>ve</a:t>
            </a:r>
            <a:r>
              <a:rPr lang="en-US" dirty="0" smtClean="0"/>
              <a:t> ad locator yap</a:t>
            </a:r>
          </a:p>
          <a:p>
            <a:r>
              <a:rPr lang="en-US" dirty="0" smtClean="0"/>
              <a:t>Locator da problem </a:t>
            </a:r>
            <a:r>
              <a:rPr lang="en-US" dirty="0" err="1" smtClean="0"/>
              <a:t>cikarsa</a:t>
            </a:r>
            <a:r>
              <a:rPr lang="en-US" dirty="0" smtClean="0"/>
              <a:t> </a:t>
            </a:r>
            <a:r>
              <a:rPr lang="en-US" dirty="0" err="1" smtClean="0"/>
              <a:t>fullnem</a:t>
            </a:r>
            <a:r>
              <a:rPr lang="en-US" dirty="0" smtClean="0"/>
              <a:t> street name I sec </a:t>
            </a:r>
            <a:r>
              <a:rPr lang="en-US" dirty="0" err="1" smtClean="0"/>
              <a:t>hata</a:t>
            </a:r>
            <a:r>
              <a:rPr lang="en-US" dirty="0" smtClean="0"/>
              <a:t> </a:t>
            </a:r>
            <a:r>
              <a:rPr lang="en-US" dirty="0" err="1" smtClean="0"/>
              <a:t>kaybolasun</a:t>
            </a:r>
            <a:endParaRPr lang="en-US" dirty="0" smtClean="0"/>
          </a:p>
          <a:p>
            <a:r>
              <a:rPr lang="en-US" dirty="0" smtClean="0"/>
              <a:t>Step3 </a:t>
            </a:r>
          </a:p>
          <a:p>
            <a:r>
              <a:rPr lang="en-US" dirty="0" err="1" smtClean="0"/>
              <a:t>Butun</a:t>
            </a:r>
            <a:r>
              <a:rPr lang="en-US" dirty="0" smtClean="0"/>
              <a:t> layer </a:t>
            </a:r>
            <a:r>
              <a:rPr lang="en-US" dirty="0" err="1" smtClean="0"/>
              <a:t>lari</a:t>
            </a:r>
            <a:r>
              <a:rPr lang="en-US" dirty="0" smtClean="0"/>
              <a:t> </a:t>
            </a:r>
            <a:r>
              <a:rPr lang="en-US" dirty="0" err="1" smtClean="0"/>
              <a:t>Gcs</a:t>
            </a:r>
            <a:r>
              <a:rPr lang="en-US" dirty="0" smtClean="0"/>
              <a:t> den project system </a:t>
            </a:r>
            <a:r>
              <a:rPr lang="en-US" dirty="0" err="1" smtClean="0"/>
              <a:t>donusutr</a:t>
            </a:r>
            <a:endParaRPr lang="en-US" dirty="0" smtClean="0"/>
          </a:p>
          <a:p>
            <a:r>
              <a:rPr lang="en-US" dirty="0" smtClean="0"/>
              <a:t>Arc catalog ac </a:t>
            </a:r>
          </a:p>
          <a:p>
            <a:r>
              <a:rPr lang="en-US" dirty="0" smtClean="0"/>
              <a:t>Projections and trans</a:t>
            </a:r>
          </a:p>
          <a:p>
            <a:r>
              <a:rPr lang="en-US" dirty="0" smtClean="0"/>
              <a:t>Project I sec</a:t>
            </a:r>
          </a:p>
          <a:p>
            <a:r>
              <a:rPr lang="en-US" dirty="0" smtClean="0"/>
              <a:t>North American </a:t>
            </a:r>
            <a:r>
              <a:rPr lang="en-US" dirty="0" err="1" smtClean="0"/>
              <a:t>dan</a:t>
            </a:r>
            <a:r>
              <a:rPr lang="en-US" dirty="0" smtClean="0"/>
              <a:t> </a:t>
            </a:r>
            <a:r>
              <a:rPr lang="en-US" dirty="0" err="1" smtClean="0"/>
              <a:t>nad</a:t>
            </a:r>
            <a:r>
              <a:rPr lang="en-US" dirty="0" smtClean="0"/>
              <a:t> e </a:t>
            </a:r>
            <a:r>
              <a:rPr lang="en-US" dirty="0" err="1" smtClean="0"/>
              <a:t>donustur</a:t>
            </a:r>
            <a:r>
              <a:rPr lang="en-US" dirty="0" smtClean="0"/>
              <a:t>.</a:t>
            </a:r>
          </a:p>
          <a:p>
            <a:r>
              <a:rPr lang="en-US" dirty="0" smtClean="0"/>
              <a:t>Step 4 </a:t>
            </a:r>
          </a:p>
          <a:p>
            <a:r>
              <a:rPr lang="en-US" dirty="0" smtClean="0"/>
              <a:t>Buffer yap</a:t>
            </a:r>
          </a:p>
          <a:p>
            <a:r>
              <a:rPr lang="en-US" dirty="0" smtClean="0"/>
              <a:t>Step 5</a:t>
            </a:r>
          </a:p>
          <a:p>
            <a:r>
              <a:rPr lang="en-US" dirty="0" smtClean="0"/>
              <a:t>Select real estate select by </a:t>
            </a:r>
            <a:r>
              <a:rPr lang="en-US" dirty="0" err="1" smtClean="0"/>
              <a:t>locationi</a:t>
            </a:r>
            <a:r>
              <a:rPr lang="en-US" dirty="0" smtClean="0"/>
              <a:t> </a:t>
            </a:r>
            <a:r>
              <a:rPr lang="en-US" dirty="0" err="1" smtClean="0"/>
              <a:t>kullan</a:t>
            </a:r>
            <a:r>
              <a:rPr lang="en-US" dirty="0" smtClean="0"/>
              <a:t> </a:t>
            </a:r>
            <a:r>
              <a:rPr lang="en-US" dirty="0" err="1" smtClean="0"/>
              <a:t>ve</a:t>
            </a:r>
            <a:r>
              <a:rPr lang="en-US" dirty="0" smtClean="0"/>
              <a:t> map yap</a:t>
            </a:r>
          </a:p>
          <a:p>
            <a:endParaRPr lang="en-US" dirty="0"/>
          </a:p>
          <a:p>
            <a:r>
              <a:rPr lang="en-US" dirty="0" smtClean="0"/>
              <a:t>Project da zone 18 I </a:t>
            </a:r>
            <a:r>
              <a:rPr lang="en-US" dirty="0" err="1" smtClean="0"/>
              <a:t>secti</a:t>
            </a:r>
            <a:r>
              <a:rPr lang="en-US" dirty="0" smtClean="0"/>
              <a:t>. Projected data </a:t>
            </a:r>
            <a:r>
              <a:rPr lang="en-US" dirty="0" err="1" smtClean="0"/>
              <a:t>ya</a:t>
            </a:r>
            <a:r>
              <a:rPr lang="en-US" dirty="0" smtClean="0"/>
              <a:t> </a:t>
            </a:r>
            <a:r>
              <a:rPr lang="en-US" dirty="0" err="1" smtClean="0"/>
              <a:t>doinustururken</a:t>
            </a:r>
            <a:endParaRPr lang="en-US" smtClean="0"/>
          </a:p>
          <a:p>
            <a:r>
              <a:rPr lang="en-US" smtClean="0"/>
              <a:t> </a:t>
            </a:r>
            <a:endParaRPr lang="en-US" dirty="0" smtClean="0"/>
          </a:p>
        </p:txBody>
      </p:sp>
    </p:spTree>
    <p:extLst>
      <p:ext uri="{BB962C8B-B14F-4D97-AF65-F5344CB8AC3E}">
        <p14:creationId xmlns:p14="http://schemas.microsoft.com/office/powerpoint/2010/main" val="14685018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Part I: Display XY Data</a:t>
            </a:r>
            <a:endParaRPr lang="en-US" dirty="0"/>
          </a:p>
        </p:txBody>
      </p:sp>
      <p:sp>
        <p:nvSpPr>
          <p:cNvPr id="3" name="内容占位符 2"/>
          <p:cNvSpPr>
            <a:spLocks noGrp="1"/>
          </p:cNvSpPr>
          <p:nvPr>
            <p:ph sz="quarter" idx="1"/>
          </p:nvPr>
        </p:nvSpPr>
        <p:spPr/>
        <p:txBody>
          <a:bodyPr/>
          <a:lstStyle/>
          <a:p>
            <a:r>
              <a:rPr lang="en-US" altLang="ko-KR" dirty="0">
                <a:solidFill>
                  <a:schemeClr val="accent5">
                    <a:lumMod val="10000"/>
                  </a:schemeClr>
                </a:solidFill>
              </a:rPr>
              <a:t>In this tutorial, we will use the 1998 EPA Toxic Release Inventory Sites (TR</a:t>
            </a:r>
            <a:r>
              <a:rPr lang="en-US" altLang="ko-KR" dirty="0">
                <a:solidFill>
                  <a:schemeClr val="accent5">
                    <a:lumMod val="10000"/>
                  </a:schemeClr>
                </a:solidFill>
                <a:ea typeface="Gulim" pitchFamily="34" charset="-127"/>
              </a:rPr>
              <a:t>I</a:t>
            </a:r>
            <a:r>
              <a:rPr lang="en-US" altLang="ko-KR" dirty="0">
                <a:solidFill>
                  <a:schemeClr val="accent5">
                    <a:lumMod val="10000"/>
                  </a:schemeClr>
                </a:solidFill>
              </a:rPr>
              <a:t>) throughout Western New York. This data was acquired from the EPA’s website and contains data for the entire state of New York.</a:t>
            </a:r>
          </a:p>
          <a:p>
            <a:endParaRPr lang="en-US" dirty="0"/>
          </a:p>
        </p:txBody>
      </p:sp>
    </p:spTree>
    <p:extLst>
      <p:ext uri="{BB962C8B-B14F-4D97-AF65-F5344CB8AC3E}">
        <p14:creationId xmlns:p14="http://schemas.microsoft.com/office/powerpoint/2010/main" val="11425238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79512" y="116632"/>
            <a:ext cx="8496944" cy="1323439"/>
          </a:xfrm>
          <a:prstGeom prst="rect">
            <a:avLst/>
          </a:prstGeom>
        </p:spPr>
        <p:txBody>
          <a:bodyPr wrap="square">
            <a:spAutoFit/>
          </a:bodyPr>
          <a:lstStyle/>
          <a:p>
            <a:pPr marL="342900" indent="-342900">
              <a:buFont typeface="Arial" panose="020B0604020202020204" pitchFamily="34" charset="0"/>
              <a:buChar char="•"/>
            </a:pPr>
            <a:r>
              <a:rPr lang="en-US" sz="2000" dirty="0">
                <a:solidFill>
                  <a:schemeClr val="accent5">
                    <a:lumMod val="10000"/>
                  </a:schemeClr>
                </a:solidFill>
              </a:rPr>
              <a:t>Let’s begin by opening ArcMap and adding NY_98_TRI_Sites.dbf.</a:t>
            </a:r>
          </a:p>
          <a:p>
            <a:pPr marL="342900" indent="-342900">
              <a:buFont typeface="Arial" panose="020B0604020202020204" pitchFamily="34" charset="0"/>
              <a:buChar char="•"/>
            </a:pPr>
            <a:r>
              <a:rPr lang="en-US" sz="2000" dirty="0">
                <a:solidFill>
                  <a:schemeClr val="accent5">
                    <a:lumMod val="10000"/>
                  </a:schemeClr>
                </a:solidFill>
              </a:rPr>
              <a:t>Notice that the data set contains 580 records for hazardous facilities in NY state. The last two fields contain Latitude and Longitude values. We will use these fields to spatially display the data.</a:t>
            </a:r>
            <a:endParaRPr lang="en-US" altLang="ko-KR" sz="2000" dirty="0">
              <a:solidFill>
                <a:schemeClr val="accent5">
                  <a:lumMod val="10000"/>
                </a:schemeClr>
              </a:solidFill>
            </a:endParaRPr>
          </a:p>
        </p:txBody>
      </p:sp>
      <p:pic>
        <p:nvPicPr>
          <p:cNvPr id="5" name="Picture 7"/>
          <p:cNvPicPr>
            <a:picLocks noChangeAspect="1" noChangeArrowheads="1"/>
          </p:cNvPicPr>
          <p:nvPr/>
        </p:nvPicPr>
        <p:blipFill>
          <a:blip r:embed="rId2" cstate="print">
            <a:extLst>
              <a:ext uri="{28A0092B-C50C-407E-A947-70E740481C1C}">
                <a14:useLocalDpi xmlns:a14="http://schemas.microsoft.com/office/drawing/2010/main" val="0"/>
              </a:ext>
            </a:extLst>
          </a:blip>
          <a:srcRect l="23225" t="34621" r="22005" b="19839"/>
          <a:stretch>
            <a:fillRect/>
          </a:stretch>
        </p:blipFill>
        <p:spPr bwMode="auto">
          <a:xfrm>
            <a:off x="218765" y="1772816"/>
            <a:ext cx="8601707" cy="4464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6"/>
          <p:cNvSpPr/>
          <p:nvPr/>
        </p:nvSpPr>
        <p:spPr>
          <a:xfrm>
            <a:off x="6588224" y="2420888"/>
            <a:ext cx="1440160" cy="31683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chemeClr val="tx1"/>
              </a:solidFill>
            </a:endParaRPr>
          </a:p>
        </p:txBody>
      </p:sp>
      <p:sp>
        <p:nvSpPr>
          <p:cNvPr id="7" name="Rectangle 5"/>
          <p:cNvSpPr/>
          <p:nvPr/>
        </p:nvSpPr>
        <p:spPr>
          <a:xfrm>
            <a:off x="2105968" y="5677818"/>
            <a:ext cx="1557338" cy="27146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chemeClr val="tx1"/>
              </a:solidFill>
            </a:endParaRPr>
          </a:p>
        </p:txBody>
      </p:sp>
    </p:spTree>
    <p:extLst>
      <p:ext uri="{BB962C8B-B14F-4D97-AF65-F5344CB8AC3E}">
        <p14:creationId xmlns:p14="http://schemas.microsoft.com/office/powerpoint/2010/main" val="3578950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23528" y="116632"/>
            <a:ext cx="8496944" cy="2554545"/>
          </a:xfrm>
          <a:prstGeom prst="rect">
            <a:avLst/>
          </a:prstGeom>
        </p:spPr>
        <p:txBody>
          <a:bodyPr wrap="square">
            <a:spAutoFit/>
          </a:bodyPr>
          <a:lstStyle/>
          <a:p>
            <a:r>
              <a:rPr lang="en-US" altLang="ko-KR" sz="2000" dirty="0">
                <a:solidFill>
                  <a:schemeClr val="accent5">
                    <a:lumMod val="10000"/>
                  </a:schemeClr>
                </a:solidFill>
              </a:rPr>
              <a:t>Right click on NY_98_TRI_Sites -&gt; “Display XY Data”</a:t>
            </a:r>
            <a:endParaRPr lang="en-US" altLang="ko-KR" sz="2000" b="1" dirty="0">
              <a:solidFill>
                <a:schemeClr val="accent5">
                  <a:lumMod val="10000"/>
                </a:schemeClr>
              </a:solidFill>
            </a:endParaRPr>
          </a:p>
          <a:p>
            <a:r>
              <a:rPr lang="en-US" altLang="ko-KR" sz="2000" dirty="0">
                <a:solidFill>
                  <a:schemeClr val="accent5">
                    <a:lumMod val="10000"/>
                  </a:schemeClr>
                </a:solidFill>
              </a:rPr>
              <a:t>	</a:t>
            </a:r>
          </a:p>
          <a:p>
            <a:r>
              <a:rPr lang="en-US" altLang="ko-KR" sz="2000" b="1" dirty="0">
                <a:solidFill>
                  <a:schemeClr val="accent5">
                    <a:lumMod val="10000"/>
                  </a:schemeClr>
                </a:solidFill>
              </a:rPr>
              <a:t>X is Longitude; Y is Latitude. </a:t>
            </a:r>
          </a:p>
          <a:p>
            <a:endParaRPr lang="en-US" altLang="ko-KR" sz="2000" dirty="0">
              <a:solidFill>
                <a:schemeClr val="accent5">
                  <a:lumMod val="10000"/>
                </a:schemeClr>
              </a:solidFill>
            </a:endParaRPr>
          </a:p>
          <a:p>
            <a:r>
              <a:rPr lang="en-US" altLang="ko-KR" sz="2000" dirty="0">
                <a:solidFill>
                  <a:schemeClr val="accent5">
                    <a:lumMod val="10000"/>
                  </a:schemeClr>
                </a:solidFill>
              </a:rPr>
              <a:t>Edit the Unknown </a:t>
            </a:r>
            <a:r>
              <a:rPr lang="en-US" altLang="ko-KR" sz="2000" b="1" dirty="0">
                <a:solidFill>
                  <a:schemeClr val="accent5">
                    <a:lumMod val="10000"/>
                  </a:schemeClr>
                </a:solidFill>
              </a:rPr>
              <a:t>Coordinate System </a:t>
            </a:r>
            <a:r>
              <a:rPr lang="en-US" altLang="ko-KR" sz="2000" dirty="0">
                <a:solidFill>
                  <a:schemeClr val="accent5">
                    <a:lumMod val="10000"/>
                  </a:schemeClr>
                </a:solidFill>
              </a:rPr>
              <a:t>to be GCS_North_American_1983 (</a:t>
            </a:r>
            <a:r>
              <a:rPr lang="en-US" altLang="ko-KR" sz="2000" i="1" dirty="0">
                <a:solidFill>
                  <a:schemeClr val="accent5">
                    <a:lumMod val="10000"/>
                  </a:schemeClr>
                </a:solidFill>
              </a:rPr>
              <a:t>the same as the coordinate system of the </a:t>
            </a:r>
            <a:r>
              <a:rPr lang="en-US" altLang="ko-KR" sz="2000" i="1" dirty="0" err="1">
                <a:solidFill>
                  <a:schemeClr val="accent5">
                    <a:lumMod val="10000"/>
                  </a:schemeClr>
                </a:solidFill>
              </a:rPr>
              <a:t>NY_Counties</a:t>
            </a:r>
            <a:r>
              <a:rPr lang="en-US" altLang="ko-KR" sz="2000" i="1" dirty="0">
                <a:solidFill>
                  <a:schemeClr val="accent5">
                    <a:lumMod val="10000"/>
                  </a:schemeClr>
                </a:solidFill>
              </a:rPr>
              <a:t> layer</a:t>
            </a:r>
            <a:r>
              <a:rPr lang="en-US" altLang="ko-KR" sz="2000" dirty="0">
                <a:solidFill>
                  <a:schemeClr val="accent5">
                    <a:lumMod val="10000"/>
                  </a:schemeClr>
                </a:solidFill>
              </a:rPr>
              <a:t>).</a:t>
            </a:r>
          </a:p>
          <a:p>
            <a:pPr marL="285750" indent="-285750">
              <a:buFont typeface="Arial" panose="020B0604020202020204" pitchFamily="34" charset="0"/>
              <a:buChar char="•"/>
            </a:pPr>
            <a:r>
              <a:rPr lang="en-US" altLang="ko-KR" sz="2000" dirty="0">
                <a:solidFill>
                  <a:schemeClr val="accent5">
                    <a:lumMod val="10000"/>
                  </a:schemeClr>
                </a:solidFill>
              </a:rPr>
              <a:t> Edit</a:t>
            </a:r>
            <a:r>
              <a:rPr lang="en-US" altLang="ko-KR" sz="2000" dirty="0">
                <a:solidFill>
                  <a:schemeClr val="accent5">
                    <a:lumMod val="10000"/>
                  </a:schemeClr>
                </a:solidFill>
                <a:sym typeface="Wingdings" pitchFamily="-111" charset="2"/>
              </a:rPr>
              <a:t>-Select-Geographic Coordinate System - North America - </a:t>
            </a:r>
            <a:r>
              <a:rPr lang="en-US" altLang="ko-KR" sz="2000" b="1" dirty="0">
                <a:solidFill>
                  <a:schemeClr val="accent5">
                    <a:lumMod val="10000"/>
                  </a:schemeClr>
                </a:solidFill>
                <a:sym typeface="Wingdings" pitchFamily="-111" charset="2"/>
              </a:rPr>
              <a:t>NAD 1983.prj</a:t>
            </a:r>
            <a:r>
              <a:rPr lang="en-US" altLang="ko-KR" sz="2000" dirty="0">
                <a:solidFill>
                  <a:schemeClr val="accent5">
                    <a:lumMod val="10000"/>
                  </a:schemeClr>
                </a:solidFill>
                <a:sym typeface="Wingdings" pitchFamily="-111" charset="2"/>
              </a:rPr>
              <a:t>-Add-OK</a:t>
            </a:r>
            <a:endParaRPr lang="en-US" altLang="ko-KR" sz="2000" dirty="0">
              <a:solidFill>
                <a:schemeClr val="accent5">
                  <a:lumMod val="10000"/>
                </a:schemeClr>
              </a:solidFill>
            </a:endParaRPr>
          </a:p>
        </p:txBody>
      </p:sp>
      <p:pic>
        <p:nvPicPr>
          <p:cNvPr id="3" name="Picture 5"/>
          <p:cNvPicPr>
            <a:picLocks noChangeAspect="1" noChangeArrowheads="1"/>
          </p:cNvPicPr>
          <p:nvPr/>
        </p:nvPicPr>
        <p:blipFill>
          <a:blip r:embed="rId2" cstate="print">
            <a:extLst>
              <a:ext uri="{28A0092B-C50C-407E-A947-70E740481C1C}">
                <a14:useLocalDpi xmlns:a14="http://schemas.microsoft.com/office/drawing/2010/main" val="0"/>
              </a:ext>
            </a:extLst>
          </a:blip>
          <a:srcRect l="23720" t="18909" r="23022" b="18633"/>
          <a:stretch>
            <a:fillRect/>
          </a:stretch>
        </p:blipFill>
        <p:spPr bwMode="auto">
          <a:xfrm>
            <a:off x="323528" y="2708920"/>
            <a:ext cx="5472608" cy="4009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6"/>
          <p:cNvPicPr>
            <a:picLocks noChangeAspect="1" noChangeArrowheads="1"/>
          </p:cNvPicPr>
          <p:nvPr/>
        </p:nvPicPr>
        <p:blipFill>
          <a:blip r:embed="rId3" cstate="print">
            <a:extLst>
              <a:ext uri="{28A0092B-C50C-407E-A947-70E740481C1C}">
                <a14:useLocalDpi xmlns:a14="http://schemas.microsoft.com/office/drawing/2010/main" val="0"/>
              </a:ext>
            </a:extLst>
          </a:blip>
          <a:srcRect l="39525" t="22903" r="38802" b="22569"/>
          <a:stretch>
            <a:fillRect/>
          </a:stretch>
        </p:blipFill>
        <p:spPr bwMode="auto">
          <a:xfrm>
            <a:off x="6116287" y="2671177"/>
            <a:ext cx="2520280" cy="3963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630748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46861" y="188640"/>
            <a:ext cx="7666172" cy="707886"/>
          </a:xfrm>
          <a:prstGeom prst="rect">
            <a:avLst/>
          </a:prstGeom>
        </p:spPr>
        <p:txBody>
          <a:bodyPr wrap="square">
            <a:spAutoFit/>
          </a:bodyPr>
          <a:lstStyle/>
          <a:p>
            <a:r>
              <a:rPr lang="en-US" sz="2000" dirty="0">
                <a:solidFill>
                  <a:schemeClr val="accent5">
                    <a:lumMod val="10000"/>
                  </a:schemeClr>
                </a:solidFill>
              </a:rPr>
              <a:t>With the geographic coordinate information, the</a:t>
            </a:r>
            <a:r>
              <a:rPr lang="en-US" altLang="ko-KR" sz="2000" dirty="0">
                <a:solidFill>
                  <a:schemeClr val="accent5">
                    <a:lumMod val="10000"/>
                  </a:schemeClr>
                </a:solidFill>
              </a:rPr>
              <a:t> Toxic Release Inventory Sites (TR</a:t>
            </a:r>
            <a:r>
              <a:rPr lang="en-US" altLang="ko-KR" sz="2000" dirty="0">
                <a:solidFill>
                  <a:schemeClr val="accent5">
                    <a:lumMod val="10000"/>
                  </a:schemeClr>
                </a:solidFill>
                <a:ea typeface="Gulim" pitchFamily="34" charset="-127"/>
              </a:rPr>
              <a:t>I</a:t>
            </a:r>
            <a:r>
              <a:rPr lang="en-US" altLang="ko-KR" sz="2000" dirty="0">
                <a:solidFill>
                  <a:schemeClr val="accent5">
                    <a:lumMod val="10000"/>
                  </a:schemeClr>
                </a:solidFill>
              </a:rPr>
              <a:t>) can be shown in the window.</a:t>
            </a:r>
            <a:endParaRPr lang="en-US" sz="2000" dirty="0">
              <a:solidFill>
                <a:schemeClr val="accent5">
                  <a:lumMod val="10000"/>
                </a:schemeClr>
              </a:solidFill>
            </a:endParaRPr>
          </a:p>
        </p:txBody>
      </p:sp>
      <p:pic>
        <p:nvPicPr>
          <p:cNvPr id="3"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l="24052" t="19174" r="23099" b="19020"/>
          <a:stretch>
            <a:fillRect/>
          </a:stretch>
        </p:blipFill>
        <p:spPr bwMode="auto">
          <a:xfrm>
            <a:off x="572002" y="964783"/>
            <a:ext cx="7704856" cy="5632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395505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95536" y="260648"/>
            <a:ext cx="8208912" cy="1015663"/>
          </a:xfrm>
          <a:prstGeom prst="rect">
            <a:avLst/>
          </a:prstGeom>
        </p:spPr>
        <p:txBody>
          <a:bodyPr wrap="square">
            <a:spAutoFit/>
          </a:bodyPr>
          <a:lstStyle/>
          <a:p>
            <a:pPr marL="342900" indent="-342900">
              <a:buFont typeface="Arial" panose="020B0604020202020204" pitchFamily="34" charset="0"/>
              <a:buChar char="•"/>
            </a:pPr>
            <a:r>
              <a:rPr lang="en-US" sz="2000" dirty="0"/>
              <a:t>However, this NY_98_TRI_Sites Events file is </a:t>
            </a:r>
            <a:r>
              <a:rPr lang="en-US" sz="2000" u="sng" dirty="0"/>
              <a:t>temporary</a:t>
            </a:r>
            <a:r>
              <a:rPr lang="en-US" sz="2000" dirty="0"/>
              <a:t>, you can’t use it further as input for other analysis. Rather, you need to </a:t>
            </a:r>
            <a:r>
              <a:rPr lang="en-US" sz="2000" b="1" dirty="0"/>
              <a:t>export</a:t>
            </a:r>
            <a:r>
              <a:rPr lang="en-US" sz="2000" dirty="0"/>
              <a:t> it as a separate file for future use. </a:t>
            </a:r>
          </a:p>
        </p:txBody>
      </p:sp>
      <p:pic>
        <p:nvPicPr>
          <p:cNvPr id="3"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9512" y="1556792"/>
            <a:ext cx="8772128" cy="49343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650144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1520" y="260648"/>
            <a:ext cx="3914775" cy="3181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63888" y="3140968"/>
            <a:ext cx="5368831" cy="3600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483293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Part II: Geocoding</a:t>
            </a:r>
            <a:endParaRPr lang="en-US" dirty="0"/>
          </a:p>
        </p:txBody>
      </p:sp>
      <p:sp>
        <p:nvSpPr>
          <p:cNvPr id="3" name="内容占位符 2"/>
          <p:cNvSpPr>
            <a:spLocks noGrp="1"/>
          </p:cNvSpPr>
          <p:nvPr>
            <p:ph sz="quarter" idx="1"/>
          </p:nvPr>
        </p:nvSpPr>
        <p:spPr/>
        <p:txBody>
          <a:bodyPr>
            <a:normAutofit/>
          </a:bodyPr>
          <a:lstStyle/>
          <a:p>
            <a:r>
              <a:rPr lang="en-US" sz="2800" b="1" i="1" dirty="0">
                <a:solidFill>
                  <a:schemeClr val="accent4">
                    <a:lumMod val="10000"/>
                  </a:schemeClr>
                </a:solidFill>
              </a:rPr>
              <a:t>Geocoding</a:t>
            </a:r>
            <a:r>
              <a:rPr lang="en-US" sz="2800" dirty="0">
                <a:solidFill>
                  <a:schemeClr val="accent4">
                    <a:lumMod val="10000"/>
                  </a:schemeClr>
                </a:solidFill>
              </a:rPr>
              <a:t> is the process of transforming a textual description of a location (such as an address) to a location on the earth's surface (point feature).</a:t>
            </a:r>
          </a:p>
          <a:p>
            <a:r>
              <a:rPr lang="en-US" sz="2800" dirty="0">
                <a:solidFill>
                  <a:schemeClr val="accent4">
                    <a:lumMod val="10000"/>
                  </a:schemeClr>
                </a:solidFill>
              </a:rPr>
              <a:t>For example, an address usually contains a street name and number.</a:t>
            </a:r>
          </a:p>
          <a:p>
            <a:r>
              <a:rPr lang="en-US" sz="2800" dirty="0">
                <a:solidFill>
                  <a:schemeClr val="accent4">
                    <a:lumMod val="10000"/>
                  </a:schemeClr>
                </a:solidFill>
              </a:rPr>
              <a:t>The </a:t>
            </a:r>
            <a:r>
              <a:rPr lang="en-US" sz="2800" b="1" i="1" dirty="0">
                <a:solidFill>
                  <a:schemeClr val="accent4">
                    <a:lumMod val="10000"/>
                  </a:schemeClr>
                </a:solidFill>
              </a:rPr>
              <a:t>geocoding process </a:t>
            </a:r>
            <a:r>
              <a:rPr lang="en-US" sz="2800" dirty="0">
                <a:solidFill>
                  <a:schemeClr val="accent4">
                    <a:lumMod val="10000"/>
                  </a:schemeClr>
                </a:solidFill>
              </a:rPr>
              <a:t>will allow us to assign coordinates to the address.</a:t>
            </a:r>
          </a:p>
          <a:p>
            <a:endParaRPr lang="en-US" sz="2800" dirty="0"/>
          </a:p>
        </p:txBody>
      </p:sp>
    </p:spTree>
    <p:extLst>
      <p:ext uri="{BB962C8B-B14F-4D97-AF65-F5344CB8AC3E}">
        <p14:creationId xmlns:p14="http://schemas.microsoft.com/office/powerpoint/2010/main" val="3221777444"/>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中性">
  <a:themeElements>
    <a:clrScheme name="中性">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中性">
      <a:maj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中性">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blipFill>
          <a:blip xmlns:r="http://schemas.openxmlformats.org/officeDocument/2006/relationships" r:embed="rId1">
            <a:duotone>
              <a:schemeClr val="phClr">
                <a:shade val="90000"/>
                <a:satMod val="140000"/>
              </a:schemeClr>
              <a:schemeClr val="phClr">
                <a:satMod val="120000"/>
              </a:schemeClr>
            </a:duotone>
          </a:blip>
          <a:tile tx="0" ty="0" sx="100000" sy="100000" flip="none" algn="tl"/>
        </a:blipFill>
        <a:blipFill>
          <a:blip xmlns:r="http://schemas.openxmlformats.org/officeDocument/2006/relationships" r:embed="rId2">
            <a:duotone>
              <a:schemeClr val="phClr">
                <a:shade val="90000"/>
                <a:satMod val="140000"/>
              </a:schemeClr>
              <a:schemeClr val="phClr">
                <a:satMod val="120000"/>
              </a:schemeClr>
            </a:duotone>
          </a:blip>
          <a:tile tx="0" ty="0" sx="100000" sy="100000" flip="none"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Median</Template>
  <TotalTime>50</TotalTime>
  <Words>783</Words>
  <Application>Microsoft Office PowerPoint</Application>
  <PresentationFormat>On-screen Show (4:3)</PresentationFormat>
  <Paragraphs>90</Paragraphs>
  <Slides>25</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25</vt:i4>
      </vt:variant>
    </vt:vector>
  </HeadingPairs>
  <TitlesOfParts>
    <vt:vector size="34" baseType="lpstr">
      <vt:lpstr>Gulim</vt:lpstr>
      <vt:lpstr>Arial</vt:lpstr>
      <vt:lpstr>HY얕은샘물M</vt:lpstr>
      <vt:lpstr>华文仿宋</vt:lpstr>
      <vt:lpstr>Times New Roman</vt:lpstr>
      <vt:lpstr>Tw Cen MT</vt:lpstr>
      <vt:lpstr>Wingdings</vt:lpstr>
      <vt:lpstr>Wingdings 2</vt:lpstr>
      <vt:lpstr>中性</vt:lpstr>
      <vt:lpstr>Lab 6: Display XY DATA AND Geocoding</vt:lpstr>
      <vt:lpstr>Objective</vt:lpstr>
      <vt:lpstr>Part I: Display XY Data</vt:lpstr>
      <vt:lpstr>PowerPoint Presentation</vt:lpstr>
      <vt:lpstr>PowerPoint Presentation</vt:lpstr>
      <vt:lpstr>PowerPoint Presentation</vt:lpstr>
      <vt:lpstr>PowerPoint Presentation</vt:lpstr>
      <vt:lpstr>PowerPoint Presentation</vt:lpstr>
      <vt:lpstr>Part II: Geocoding</vt:lpstr>
      <vt:lpstr>Part II: Geocoding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JXY</dc:creator>
  <cp:lastModifiedBy>Erenler, Muhammed</cp:lastModifiedBy>
  <cp:revision>50</cp:revision>
  <dcterms:created xsi:type="dcterms:W3CDTF">2015-03-12T04:34:30Z</dcterms:created>
  <dcterms:modified xsi:type="dcterms:W3CDTF">2015-03-12T17:28:11Z</dcterms:modified>
</cp:coreProperties>
</file>